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5" r:id="rId2"/>
    <p:sldId id="257" r:id="rId3"/>
    <p:sldId id="258" r:id="rId4"/>
    <p:sldId id="266" r:id="rId5"/>
    <p:sldId id="267" r:id="rId6"/>
    <p:sldId id="269" r:id="rId7"/>
    <p:sldId id="270" r:id="rId8"/>
    <p:sldId id="271" r:id="rId9"/>
    <p:sldId id="272" r:id="rId10"/>
    <p:sldId id="273" r:id="rId11"/>
    <p:sldId id="275" r:id="rId12"/>
    <p:sldId id="274" r:id="rId13"/>
    <p:sldId id="276" r:id="rId14"/>
    <p:sldId id="277" r:id="rId15"/>
    <p:sldId id="279" r:id="rId16"/>
    <p:sldId id="280" r:id="rId17"/>
    <p:sldId id="281" r:id="rId18"/>
    <p:sldId id="282" r:id="rId19"/>
    <p:sldId id="283" r:id="rId20"/>
    <p:sldId id="284" r:id="rId21"/>
    <p:sldId id="285" r:id="rId22"/>
    <p:sldId id="286" r:id="rId23"/>
    <p:sldId id="288" r:id="rId24"/>
    <p:sldId id="287" r:id="rId25"/>
    <p:sldId id="260" r:id="rId26"/>
    <p:sldId id="261" r:id="rId27"/>
    <p:sldId id="268" r:id="rId28"/>
    <p:sldId id="262" r:id="rId29"/>
    <p:sldId id="263" r:id="rId30"/>
    <p:sldId id="278" r:id="rId31"/>
    <p:sldId id="26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65"/>
            <p14:sldId id="257"/>
            <p14:sldId id="258"/>
          </p14:sldIdLst>
        </p14:section>
        <p14:section name="第一章" id="{4B882786-FA50-4119-AC06-7A451F1E7D9F}">
          <p14:sldIdLst>
            <p14:sldId id="266"/>
            <p14:sldId id="267"/>
            <p14:sldId id="269"/>
          </p14:sldIdLst>
        </p14:section>
        <p14:section name="第二章" id="{C2B279EA-3A31-464D-8707-240388A26462}">
          <p14:sldIdLst>
            <p14:sldId id="270"/>
            <p14:sldId id="271"/>
            <p14:sldId id="272"/>
          </p14:sldIdLst>
        </p14:section>
        <p14:section name="第三章" id="{FAFD5E9F-9173-4FC9-8E01-6EDF7C191525}">
          <p14:sldIdLst>
            <p14:sldId id="273"/>
            <p14:sldId id="275"/>
            <p14:sldId id="274"/>
            <p14:sldId id="276"/>
            <p14:sldId id="277"/>
            <p14:sldId id="279"/>
            <p14:sldId id="280"/>
          </p14:sldIdLst>
        </p14:section>
        <p14:section name="第四章" id="{6D4DA829-316F-461B-A2B5-170F654F5A3A}">
          <p14:sldIdLst>
            <p14:sldId id="281"/>
            <p14:sldId id="282"/>
            <p14:sldId id="283"/>
            <p14:sldId id="284"/>
            <p14:sldId id="285"/>
            <p14:sldId id="286"/>
          </p14:sldIdLst>
        </p14:section>
        <p14:section name="第五章" id="{9F49ED52-C36C-4C78-A4F4-ADE3A333E9EC}">
          <p14:sldIdLst>
            <p14:sldId id="288"/>
            <p14:sldId id="287"/>
            <p14:sldId id="260"/>
            <p14:sldId id="261"/>
            <p14:sldId id="268"/>
            <p14:sldId id="262"/>
            <p14:sldId id="263"/>
            <p14:sldId id="278"/>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5283BE"/>
    <a:srgbClr val="386090"/>
    <a:srgbClr val="4170A9"/>
    <a:srgbClr val="5887C0"/>
    <a:srgbClr val="2D4E77"/>
    <a:srgbClr val="477BB9"/>
    <a:srgbClr val="7199C9"/>
    <a:srgbClr val="467ABA"/>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0" autoAdjust="0"/>
    <p:restoredTop sz="83437" autoAdjust="0"/>
  </p:normalViewPr>
  <p:slideViewPr>
    <p:cSldViewPr snapToGrid="0">
      <p:cViewPr varScale="1">
        <p:scale>
          <a:sx n="72" d="100"/>
          <a:sy n="72" d="100"/>
        </p:scale>
        <p:origin x="264" y="67"/>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我们认为大多数图像的噪声符合高斯分布，（</a:t>
            </a:r>
            <a:r>
              <a:rPr lang="en-US" altLang="zh-CN" dirty="0"/>
              <a:t>c</a:t>
            </a:r>
            <a:r>
              <a:rPr lang="zh-CN" altLang="en-US" dirty="0"/>
              <a:t>），它的绝对值为</a:t>
            </a:r>
            <a:r>
              <a:rPr lang="en-US" altLang="zh-CN" dirty="0"/>
              <a:t>0</a:t>
            </a:r>
            <a:r>
              <a:rPr lang="zh-CN" altLang="en-US" dirty="0"/>
              <a:t>，是加性高斯噪声</a:t>
            </a:r>
            <a:endParaRPr lang="en-US" altLang="zh-CN" dirty="0"/>
          </a:p>
          <a:p>
            <a:r>
              <a:rPr lang="zh-CN" altLang="en-US" dirty="0"/>
              <a:t>比如右边这个经典的</a:t>
            </a:r>
            <a:r>
              <a:rPr lang="en-US" altLang="zh-CN" dirty="0" err="1"/>
              <a:t>lena</a:t>
            </a:r>
            <a:r>
              <a:rPr lang="zh-CN" altLang="en-US" dirty="0"/>
              <a:t>图</a:t>
            </a:r>
            <a:endParaRPr lang="en-US" altLang="zh-CN" dirty="0"/>
          </a:p>
          <a:p>
            <a:r>
              <a:rPr lang="zh-CN" altLang="en-US" dirty="0"/>
              <a:t>。。。</a:t>
            </a:r>
            <a:endParaRPr lang="en-US" altLang="zh-CN" dirty="0"/>
          </a:p>
          <a:p>
            <a:r>
              <a:rPr lang="en-US" altLang="zh-CN" dirty="0"/>
              <a:t>(</a:t>
            </a:r>
            <a:r>
              <a:rPr lang="zh-CN" altLang="en-US" dirty="0"/>
              <a:t>噪声包含很多高频信息，同时，细节也是高频信息。很难实现将噪声和细节完全分离。</a:t>
            </a:r>
            <a:r>
              <a:rPr lang="en-US" altLang="zh-CN" dirty="0"/>
              <a:t>)</a:t>
            </a:r>
          </a:p>
          <a:p>
            <a:endParaRPr lang="en-US" altLang="zh-CN" dirty="0"/>
          </a:p>
          <a:p>
            <a:r>
              <a:rPr lang="zh-CN" altLang="en-US" dirty="0"/>
              <a:t>传统方法大多根据图像</a:t>
            </a:r>
            <a:r>
              <a:rPr lang="en-US" altLang="zh-CN" dirty="0"/>
              <a:t>Y</a:t>
            </a:r>
            <a:r>
              <a:rPr lang="zh-CN" altLang="en-US" dirty="0"/>
              <a:t>，来估计</a:t>
            </a:r>
            <a:r>
              <a:rPr lang="en-US" altLang="zh-CN" dirty="0"/>
              <a:t>R</a:t>
            </a:r>
            <a:r>
              <a:rPr lang="zh-CN" altLang="en-US" dirty="0"/>
              <a:t>。而在这里，我们根据</a:t>
            </a:r>
            <a:r>
              <a:rPr lang="en-US" altLang="zh-CN" dirty="0"/>
              <a:t>Y</a:t>
            </a:r>
            <a:r>
              <a:rPr lang="zh-CN" altLang="en-US" dirty="0"/>
              <a:t>，来预测噪声</a:t>
            </a:r>
            <a:r>
              <a:rPr lang="en-US" altLang="zh-CN" dirty="0"/>
              <a:t>N</a:t>
            </a:r>
            <a:r>
              <a:rPr lang="zh-CN" altLang="en-US" dirty="0"/>
              <a:t>，使用</a:t>
            </a:r>
            <a:r>
              <a:rPr lang="en-US" altLang="zh-CN" dirty="0"/>
              <a:t>Y-N</a:t>
            </a:r>
            <a:r>
              <a:rPr lang="zh-CN" altLang="en-US" dirty="0"/>
              <a:t>的方式来估计原图</a:t>
            </a:r>
            <a:r>
              <a:rPr lang="en-US" altLang="zh-CN" dirty="0"/>
              <a:t>R</a:t>
            </a:r>
            <a:r>
              <a:rPr lang="zh-CN" altLang="en-US" dirty="0"/>
              <a:t>，以提高最终效果。</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根据不同特点的噪声，大致可以将去噪分为两类。空间域去噪和频域去噪。其中空间域去噪就是直接对图像灰度值进行修改，包括平均滤波，中值滤波都是这种。</a:t>
            </a:r>
            <a:endParaRPr lang="en-US" altLang="zh-CN" dirty="0"/>
          </a:p>
          <a:p>
            <a:r>
              <a:rPr lang="zh-CN" altLang="en-US" dirty="0"/>
              <a:t>而频域去噪也叫变换域去噪，首先对图像，从原始空间变换到频域，经过处理再进行逆变换。常见的变换方法有傅立叶变换以及拉普拉斯变换等。</a:t>
            </a:r>
            <a:endParaRPr lang="en-US" altLang="zh-CN" dirty="0"/>
          </a:p>
          <a:p>
            <a:r>
              <a:rPr lang="zh-CN" altLang="en-US" dirty="0"/>
              <a:t>（</a:t>
            </a:r>
            <a:r>
              <a:rPr lang="en-US" altLang="zh-CN" dirty="0"/>
              <a:t>c</a:t>
            </a:r>
            <a:r>
              <a:rPr lang="zh-CN" altLang="en-US" dirty="0"/>
              <a:t>）</a:t>
            </a:r>
            <a:endParaRPr lang="en-US" altLang="zh-CN" dirty="0"/>
          </a:p>
          <a:p>
            <a:r>
              <a:rPr lang="zh-CN" altLang="en-US" dirty="0"/>
              <a:t>近些年来又有一些新的去噪模型，去噪方法提出。其中一些比较优秀的算法有</a:t>
            </a:r>
            <a:r>
              <a:rPr lang="en-US" altLang="zh-CN" dirty="0"/>
              <a:t>LSSC</a:t>
            </a:r>
            <a:r>
              <a:rPr lang="zh-CN" altLang="en-US" dirty="0"/>
              <a:t>、</a:t>
            </a:r>
            <a:r>
              <a:rPr lang="en-US" altLang="zh-CN" dirty="0"/>
              <a:t>BM3D</a:t>
            </a:r>
            <a:r>
              <a:rPr lang="zh-CN" altLang="en-US" dirty="0"/>
              <a:t>算法。</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非局部自相似性模型。能够获得较好的去噪效果，但缺点较为明显，运算量很大</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接下来，就是我们所利用到的深度学习。这是一个经典的全连接网络，由于全连接网络的特点，它每层的每个节点都与上一次网络的所有节点还有下一层所有节点有连接。</a:t>
            </a:r>
            <a:endParaRPr lang="en-US" altLang="zh-CN" dirty="0"/>
          </a:p>
          <a:p>
            <a:endParaRPr lang="en-US" altLang="zh-CN" dirty="0"/>
          </a:p>
          <a:p>
            <a:r>
              <a:rPr lang="zh-CN" altLang="en-US" dirty="0"/>
              <a:t>这里就有一个问题，图像去噪与常见的识别任务是不同的，图像去噪要求输出尺寸与输入尺寸相同，也就是说，</a:t>
            </a:r>
            <a:r>
              <a:rPr lang="en-US" altLang="zh-CN" dirty="0"/>
              <a:t>input</a:t>
            </a:r>
            <a:r>
              <a:rPr lang="zh-CN" altLang="en-US" dirty="0"/>
              <a:t>和</a:t>
            </a:r>
            <a:r>
              <a:rPr lang="en-US" altLang="zh-CN" dirty="0"/>
              <a:t>output</a:t>
            </a:r>
            <a:r>
              <a:rPr lang="zh-CN" altLang="en-US" dirty="0"/>
              <a:t>尺寸要完全相同。比如我们。。。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）的图像进行去噪处理，那么每一层网络的节点数量就不能少于</a:t>
            </a:r>
            <a:r>
              <a:rPr lang="en-US" altLang="zh-CN" dirty="0"/>
              <a:t>256</a:t>
            </a:r>
            <a:r>
              <a:rPr lang="zh-CN" altLang="en-US" dirty="0"/>
              <a:t>*</a:t>
            </a:r>
            <a:r>
              <a:rPr lang="en-US" altLang="zh-CN" dirty="0"/>
              <a:t>256</a:t>
            </a:r>
            <a:r>
              <a:rPr lang="zh-CN" altLang="en-US" dirty="0"/>
              <a:t>个节点（</a:t>
            </a:r>
            <a:r>
              <a:rPr lang="en-US" altLang="zh-CN" dirty="0"/>
              <a:t>c</a:t>
            </a:r>
            <a:r>
              <a:rPr lang="zh-CN" altLang="en-US" dirty="0"/>
              <a:t>），否则将造成数据损失。那么，每两层网络中权重的数量（</a:t>
            </a:r>
            <a:r>
              <a:rPr lang="en-US" altLang="zh-CN" dirty="0"/>
              <a:t>c</a:t>
            </a:r>
            <a:r>
              <a:rPr lang="zh-CN" altLang="en-US" dirty="0"/>
              <a:t>）就不能少于</a:t>
            </a:r>
            <a:r>
              <a:rPr lang="en-US" altLang="zh-CN" dirty="0"/>
              <a:t>256</a:t>
            </a:r>
            <a:r>
              <a:rPr lang="zh-CN" altLang="en-US" dirty="0"/>
              <a:t>*</a:t>
            </a:r>
            <a:r>
              <a:rPr lang="en-US" altLang="zh-CN" dirty="0"/>
              <a:t>256</a:t>
            </a:r>
            <a:r>
              <a:rPr lang="zh-CN" altLang="en-US" dirty="0"/>
              <a:t>*</a:t>
            </a:r>
            <a:r>
              <a:rPr lang="en-US" altLang="zh-CN" dirty="0"/>
              <a:t>256</a:t>
            </a:r>
            <a:r>
              <a:rPr lang="zh-CN" altLang="en-US" dirty="0"/>
              <a:t>*</a:t>
            </a:r>
            <a:r>
              <a:rPr lang="en-US" altLang="zh-CN" dirty="0"/>
              <a:t>256</a:t>
            </a:r>
            <a:r>
              <a:rPr lang="zh-CN" altLang="en-US" dirty="0"/>
              <a:t>，接近</a:t>
            </a:r>
            <a:r>
              <a:rPr lang="en-US" altLang="zh-CN" dirty="0"/>
              <a:t>43</a:t>
            </a:r>
            <a:r>
              <a:rPr lang="zh-CN" altLang="en-US" dirty="0"/>
              <a:t>亿个连接，也就对应着</a:t>
            </a:r>
            <a:r>
              <a:rPr lang="en-US" altLang="zh-CN" dirty="0"/>
              <a:t>43</a:t>
            </a:r>
            <a:r>
              <a:rPr lang="zh-CN" altLang="en-US" dirty="0"/>
              <a:t>亿个参数，这是一个非常庞大的数量。所以我们考虑卷积网络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（讲解为什么利用卷积网络，卷积网络有什么好处，）</a:t>
            </a:r>
            <a:endParaRPr lang="en-US" altLang="zh-CN" dirty="0"/>
          </a:p>
          <a:p>
            <a:r>
              <a:rPr lang="zh-CN" altLang="en-US" dirty="0"/>
              <a:t>对于图像去噪处理，卷积更适合。因为卷积网络拥有三个特征：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首先，局部连接（</a:t>
            </a:r>
            <a:r>
              <a:rPr lang="en-US" altLang="zh-CN" dirty="0"/>
              <a:t>c</a:t>
            </a:r>
            <a:r>
              <a:rPr lang="zh-CN" altLang="en-US" dirty="0"/>
              <a:t>）：能更好的利用图像像素之间位置关系，这个全连接无法做到。同时减少了参数数量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权值共享（</a:t>
            </a:r>
            <a:r>
              <a:rPr lang="en-US" altLang="zh-CN" dirty="0"/>
              <a:t>c</a:t>
            </a:r>
            <a:r>
              <a:rPr lang="zh-CN" altLang="en-US" dirty="0"/>
              <a:t>）：一组连接共同使用一个参数，再一次减少了参数的数量，也提高了性能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下连接（</a:t>
            </a:r>
            <a:r>
              <a:rPr lang="en-US" altLang="zh-CN" dirty="0"/>
              <a:t>c</a:t>
            </a:r>
            <a:r>
              <a:rPr lang="zh-CN" altLang="en-US" dirty="0"/>
              <a:t>）：它进一步提取信息，而且减少样本数量和参数数量，提高了鲁棒性，同时也能提高性能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接下来是第四部分，（</a:t>
            </a:r>
            <a:r>
              <a:rPr lang="en-US" altLang="zh-CN" dirty="0"/>
              <a:t>c….</a:t>
            </a:r>
            <a:r>
              <a:rPr lang="zh-CN" altLang="en-US" dirty="0"/>
              <a:t>直到翻页）网络模型，这是一个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这是一个经典的卷积神经网络结构，我们利用它来分析我们需要的网络。</a:t>
            </a:r>
            <a:endParaRPr lang="en-US" altLang="zh-CN" dirty="0"/>
          </a:p>
          <a:p>
            <a:r>
              <a:rPr lang="zh-CN" altLang="en-US" dirty="0"/>
              <a:t>上面也提到，图像去噪要求输出尺寸与输入尺寸相同</a:t>
            </a:r>
            <a:r>
              <a:rPr lang="en-US" altLang="zh-CN" dirty="0"/>
              <a:t>……</a:t>
            </a:r>
            <a:r>
              <a:rPr lang="zh-CN" altLang="en-US" dirty="0"/>
              <a:t>那么，这里我们的网络中有一些部分就需要注意一下了</a:t>
            </a:r>
            <a:endParaRPr lang="en-US" altLang="zh-CN" dirty="0"/>
          </a:p>
          <a:p>
            <a:r>
              <a:rPr lang="zh-CN" altLang="en-US" dirty="0"/>
              <a:t>在这个经典的网络中，卷机操作以后会有一个池化操作，这个操作可以提取信息，同时也会减少信息，所以这里我们去掉池化操作（</a:t>
            </a:r>
            <a:r>
              <a:rPr lang="en-US" altLang="zh-CN" dirty="0"/>
              <a:t>c</a:t>
            </a:r>
            <a:r>
              <a:rPr lang="zh-CN" altLang="en-US" dirty="0"/>
              <a:t>）。而且，前面已经提到，使用全连接网络会拥有巨大数量的参数，所以这里我们不再使用全连接。（</a:t>
            </a:r>
            <a:r>
              <a:rPr lang="en-US" altLang="zh-CN" dirty="0"/>
              <a:t>c</a:t>
            </a:r>
            <a:r>
              <a:rPr lang="zh-CN" altLang="en-US" dirty="0"/>
              <a:t>）。为了保证网络的功能，我们网络中所有层（</a:t>
            </a:r>
            <a:r>
              <a:rPr lang="en-US" altLang="zh-CN" dirty="0"/>
              <a:t>c</a:t>
            </a:r>
            <a:r>
              <a:rPr lang="zh-CN" altLang="en-US" dirty="0"/>
              <a:t>）全部使用卷积层</a:t>
            </a:r>
            <a:endParaRPr lang="en-US" altLang="zh-CN" dirty="0"/>
          </a:p>
          <a:p>
            <a:endParaRPr lang="en-US" altLang="zh-CN" dirty="0"/>
          </a:p>
          <a:p>
            <a:r>
              <a:rPr lang="zh-CN" altLang="en-US" dirty="0"/>
              <a:t>于是，在这个网络中，我们的网络层可以分为三种类型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于是，在这个网络中，我们的网络层可以分为三种类型：</a:t>
            </a:r>
            <a:endParaRPr lang="en-US" altLang="zh-CN" dirty="0"/>
          </a:p>
          <a:p>
            <a:r>
              <a:rPr lang="zh-CN" altLang="en-US" dirty="0"/>
              <a:t>首先，第一层，也就是输入层（</a:t>
            </a:r>
            <a:r>
              <a:rPr lang="en-US" altLang="zh-CN" dirty="0"/>
              <a:t>c</a:t>
            </a:r>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a:t>
            </a:r>
            <a:r>
              <a:rPr lang="en-US" altLang="zh-CN" dirty="0"/>
              <a:t>c</a:t>
            </a:r>
            <a:r>
              <a:rPr lang="zh-CN" altLang="en-US" dirty="0"/>
              <a:t>为通道数。灰度图</a:t>
            </a:r>
            <a:r>
              <a:rPr lang="en-US" altLang="zh-CN" dirty="0"/>
              <a:t>c</a:t>
            </a:r>
            <a:r>
              <a:rPr lang="zh-CN" altLang="en-US" dirty="0"/>
              <a:t>就是</a:t>
            </a:r>
            <a:r>
              <a:rPr lang="en-US" altLang="zh-CN" dirty="0"/>
              <a:t>1,</a:t>
            </a:r>
            <a:r>
              <a:rPr lang="zh-CN" altLang="en-US" dirty="0"/>
              <a:t>彩色图</a:t>
            </a:r>
            <a:r>
              <a:rPr lang="en-US" altLang="zh-CN" dirty="0"/>
              <a:t>c=3</a:t>
            </a:r>
            <a:r>
              <a:rPr lang="zh-CN" altLang="en-US" dirty="0"/>
              <a:t>，</a:t>
            </a:r>
            <a:r>
              <a:rPr lang="en-US" altLang="zh-CN" dirty="0" err="1"/>
              <a:t>rgb</a:t>
            </a:r>
            <a:r>
              <a:rPr lang="zh-CN" altLang="en-US" dirty="0"/>
              <a:t>三个通道。卷积核数量为</a:t>
            </a:r>
            <a:r>
              <a:rPr lang="en-US" altLang="zh-CN" dirty="0"/>
              <a:t>24</a:t>
            </a:r>
            <a:r>
              <a:rPr lang="zh-CN" altLang="en-US" dirty="0"/>
              <a:t>个，并使用</a:t>
            </a:r>
            <a:r>
              <a:rPr lang="en-US" altLang="zh-CN" dirty="0"/>
              <a:t>ReLU</a:t>
            </a:r>
            <a:r>
              <a:rPr lang="zh-CN" altLang="en-US" dirty="0"/>
              <a:t>激活</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层，即中间层，这里加入了</a:t>
            </a:r>
            <a:r>
              <a:rPr lang="en-US" altLang="zh-CN" dirty="0"/>
              <a:t>Batch Normalize</a:t>
            </a:r>
            <a:r>
              <a:rPr lang="zh-CN" altLang="en-US" dirty="0"/>
              <a:t>，批量归一化 处理</a:t>
            </a:r>
            <a:endParaRPr lang="en-US" altLang="zh-CN" dirty="0"/>
          </a:p>
          <a:p>
            <a:r>
              <a:rPr lang="zh-CN" altLang="en-US" dirty="0"/>
              <a:t>第三层（</a:t>
            </a:r>
            <a:r>
              <a:rPr lang="en-US" altLang="zh-CN" dirty="0"/>
              <a:t>c</a:t>
            </a:r>
            <a:r>
              <a:rPr lang="zh-CN" altLang="en-US" dirty="0"/>
              <a:t>）最后一次，也就是输出层，这一层输出仅有一层卷积处理。</a:t>
            </a:r>
            <a:endParaRPr lang="en-US" altLang="zh-CN" dirty="0"/>
          </a:p>
          <a:p>
            <a:r>
              <a:rPr lang="zh-CN" altLang="en-US" dirty="0"/>
              <a:t>要说明的是，为了保证每一层处理后尺寸不变，在进行处理前，首先对边缘填充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接下来是损失函数</a:t>
            </a:r>
            <a:r>
              <a:rPr lang="en-US" altLang="zh-CN" dirty="0"/>
              <a:t>…</a:t>
            </a:r>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我们使网络最终的输出为噪声，</a:t>
            </a:r>
            <a:endParaRPr lang="en-US" altLang="zh-CN" dirty="0"/>
          </a:p>
          <a:p>
            <a:r>
              <a:rPr lang="zh-CN" altLang="en-US" sz="1200" dirty="0"/>
              <a:t>网络的输出为噪声图，即 </a:t>
            </a:r>
            <a:r>
              <a:rPr lang="en-US" altLang="zh-CN" sz="1200" dirty="0"/>
              <a:t>y </a:t>
            </a:r>
            <a:r>
              <a:rPr lang="zh-CN" altLang="en-US" sz="1200" dirty="0"/>
              <a:t>≈ </a:t>
            </a:r>
            <a:r>
              <a:rPr lang="en-US" altLang="zh-CN" sz="1200" dirty="0"/>
              <a:t>Y – X</a:t>
            </a:r>
          </a:p>
          <a:p>
            <a:r>
              <a:rPr lang="zh-CN" altLang="en-US" sz="1200" dirty="0"/>
              <a:t>真实噪声为 </a:t>
            </a:r>
            <a:r>
              <a:rPr lang="en-US" altLang="zh-CN" sz="1200" dirty="0"/>
              <a:t>Y - X</a:t>
            </a:r>
          </a:p>
          <a:p>
            <a:r>
              <a:rPr lang="zh-CN" altLang="en-US" sz="1200" dirty="0"/>
              <a:t>损失函数的计算采用最小二乘法则</a:t>
            </a:r>
            <a:r>
              <a:rPr lang="en-US" altLang="zh-CN" sz="1200" dirty="0"/>
              <a:t> </a:t>
            </a:r>
            <a:r>
              <a:rPr lang="zh-CN" altLang="en-US" sz="1200" dirty="0"/>
              <a:t>（</a:t>
            </a:r>
            <a:r>
              <a:rPr lang="en-US" altLang="zh-CN" sz="1200" dirty="0"/>
              <a:t>c</a:t>
            </a:r>
            <a:r>
              <a:rPr lang="zh-CN" altLang="en-US" sz="1200" dirty="0"/>
              <a:t>）</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相对于传统去噪方法，这个算法有三个特点：</a:t>
            </a:r>
            <a:endParaRPr lang="en-US" altLang="zh-CN" dirty="0"/>
          </a:p>
          <a:p>
            <a:r>
              <a:rPr lang="zh-CN" altLang="en-US" dirty="0"/>
              <a:t>（</a:t>
            </a:r>
            <a:r>
              <a:rPr lang="en-US" altLang="zh-CN" dirty="0"/>
              <a:t>c</a:t>
            </a:r>
            <a:r>
              <a:rPr lang="zh-CN" altLang="en-US" dirty="0"/>
              <a:t>）使用噪声训练，网络的输出不是纯净的图像，而是噪声。同时配合批量归一化等方法加快训练</a:t>
            </a:r>
            <a:endParaRPr lang="en-US" altLang="zh-CN" dirty="0"/>
          </a:p>
          <a:p>
            <a:r>
              <a:rPr lang="zh-CN" altLang="en-US" dirty="0"/>
              <a:t>（</a:t>
            </a:r>
            <a:r>
              <a:rPr lang="en-US" altLang="zh-CN" dirty="0"/>
              <a:t>c</a:t>
            </a:r>
            <a:r>
              <a:rPr lang="zh-CN" altLang="en-US" dirty="0"/>
              <a:t>）并行性极高，可以借助</a:t>
            </a:r>
            <a:r>
              <a:rPr lang="en-US" altLang="zh-CN" dirty="0"/>
              <a:t>GPU</a:t>
            </a:r>
            <a:r>
              <a:rPr lang="zh-CN" altLang="en-US" dirty="0"/>
              <a:t>加速来大幅度提高它的性能</a:t>
            </a:r>
            <a:endParaRPr lang="en-US" altLang="zh-CN" dirty="0"/>
          </a:p>
          <a:p>
            <a:r>
              <a:rPr lang="zh-CN" altLang="en-US" dirty="0"/>
              <a:t>（</a:t>
            </a:r>
            <a:r>
              <a:rPr lang="en-US" altLang="zh-CN" dirty="0"/>
              <a:t>c</a:t>
            </a:r>
            <a:r>
              <a:rPr lang="zh-CN" altLang="en-US" dirty="0"/>
              <a:t>）训练时仅需输入图像以及图像中的纯噪声，当网络确定以后，不需要过多的调参就可以比较容易的达到预想的效果</a:t>
            </a:r>
            <a:endParaRPr lang="en-US" altLang="zh-CN" dirty="0"/>
          </a:p>
          <a:p>
            <a:r>
              <a:rPr lang="zh-CN" altLang="en-US" dirty="0"/>
              <a:t>接下来，是对去噪网络进行功能性拓展的想法</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1971665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接下来，是对去噪网络进行功能性拓展的想法。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首先，对彩色图像，这个已经实现，修改参数</a:t>
            </a:r>
            <a:r>
              <a:rPr lang="en-US" altLang="zh-CN" dirty="0"/>
              <a:t>c</a:t>
            </a:r>
            <a:r>
              <a:rPr lang="zh-CN" altLang="en-US" dirty="0"/>
              <a:t>为</a:t>
            </a:r>
            <a:r>
              <a:rPr lang="en-US" altLang="zh-CN" dirty="0"/>
              <a:t>3</a:t>
            </a:r>
            <a:r>
              <a:rPr lang="zh-CN" altLang="en-US" dirty="0"/>
              <a:t>，</a:t>
            </a:r>
            <a:r>
              <a:rPr lang="en-US" altLang="zh-CN" dirty="0" err="1"/>
              <a:t>rgb</a:t>
            </a:r>
            <a:r>
              <a:rPr lang="zh-CN" altLang="en-US" dirty="0"/>
              <a:t>三个通道即可</a:t>
            </a:r>
            <a:endParaRPr lang="en-US" altLang="zh-CN" dirty="0"/>
          </a:p>
          <a:p>
            <a:r>
              <a:rPr lang="zh-CN" altLang="en-US" dirty="0"/>
              <a:t>（</a:t>
            </a:r>
            <a:r>
              <a:rPr lang="en-US" altLang="zh-CN" dirty="0"/>
              <a:t>c</a:t>
            </a:r>
            <a:r>
              <a:rPr lang="zh-CN" altLang="en-US" dirty="0"/>
              <a:t>）由于卷积网络使用卷积核对上一层进行扫描，故这里我们可以较容易的将其扩展到更多尺寸</a:t>
            </a:r>
            <a:endParaRPr lang="en-US" altLang="zh-CN" dirty="0"/>
          </a:p>
          <a:p>
            <a:r>
              <a:rPr lang="zh-CN" altLang="en-US" dirty="0"/>
              <a:t>（</a:t>
            </a:r>
            <a:r>
              <a:rPr lang="en-US" altLang="zh-CN" dirty="0"/>
              <a:t>c</a:t>
            </a:r>
            <a:r>
              <a:rPr lang="zh-CN" altLang="en-US" dirty="0"/>
              <a:t>）还有，就是，目前所说的去噪，大多需要事先指定噪声类型，噪声水平再进行去噪处理，或者先对估计噪声水平，再进行去噪，但是这样去噪效果就很受估计的精度的影响。</a:t>
            </a:r>
            <a:endParaRPr lang="en-US" altLang="zh-CN" dirty="0"/>
          </a:p>
          <a:p>
            <a:r>
              <a:rPr lang="zh-CN" altLang="en-US" dirty="0"/>
              <a:t>在去噪网络中，（</a:t>
            </a:r>
            <a:r>
              <a:rPr lang="en-US" altLang="zh-CN" dirty="0"/>
              <a:t>c</a:t>
            </a:r>
            <a:r>
              <a:rPr lang="zh-CN" altLang="en-US" dirty="0"/>
              <a:t>）我们可以使用随机噪声水平的噪声对它进行训练，让它能对不同噪声水平的图像进行去噪。</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355750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接下来是第四部分，（</a:t>
            </a:r>
            <a:r>
              <a:rPr lang="en-US" altLang="zh-CN" dirty="0"/>
              <a:t>c….</a:t>
            </a:r>
            <a:r>
              <a:rPr lang="zh-CN" altLang="en-US" dirty="0"/>
              <a:t>直到翻页）网络模型，这是一个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399324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目前，移动终端越来越多，几乎每个人都有自己的移动终端，大家越来越多的在互联网上分享自己的生活，而且，大家越来越喜欢拍照分享（</a:t>
            </a:r>
            <a:r>
              <a:rPr lang="en-US" altLang="zh-CN" dirty="0"/>
              <a:t>c</a:t>
            </a:r>
            <a:r>
              <a:rPr lang="zh-CN" altLang="en-US" dirty="0"/>
              <a:t>）同时，人工智能的发展，有时也更多的利用图像信息。但是，由于光线不足、硬件问题等，导致最终的照片受到了噪声的干扰（展示噪声图像），影响了观感、也非常不利于计算机对它进行进一步的处理。这时候我们就需要对照片进行去噪处理。到目前，深度。。。</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学习又是一个研究的热门，在许多方面已经发挥了很重要的用途，同时，我也是在研究学习深度学习。（</a:t>
            </a:r>
            <a:r>
              <a:rPr lang="en-US" altLang="zh-CN" dirty="0"/>
              <a:t>c</a:t>
            </a:r>
            <a:r>
              <a:rPr lang="zh-CN" altLang="en-US" dirty="0"/>
              <a:t>）就萌生了利用深度学习进行图像去噪的想法。这是我的选题背景。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接下来是这次展示的章节安排（</a:t>
            </a:r>
            <a:r>
              <a:rPr lang="en-US" altLang="zh-CN" dirty="0"/>
              <a:t>1</a:t>
            </a:r>
            <a:r>
              <a:rPr lang="zh-CN" altLang="en-US"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96980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接下来是这次展示的章节安排（</a:t>
            </a:r>
            <a:r>
              <a:rPr lang="en-US" altLang="zh-CN" dirty="0"/>
              <a:t>2</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刚刚说的是第一章 选题背景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a:t>
            </a:r>
            <a:r>
              <a:rPr lang="en-US" altLang="zh-CN" dirty="0"/>
              <a:t>c</a:t>
            </a:r>
            <a:r>
              <a:rPr lang="zh-CN" altLang="en-US" dirty="0"/>
              <a:t>）接下来的第三章</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326020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c</a:t>
            </a:r>
            <a:r>
              <a:rPr lang="zh-CN" altLang="en-US" dirty="0"/>
              <a:t>）接下来的第三章，我来总结一下近年来图像去噪算法的发展以及相关的深度学习的发展，</a:t>
            </a:r>
            <a:endParaRPr lang="en-US" altLang="zh-CN" dirty="0"/>
          </a:p>
          <a:p>
            <a:r>
              <a:rPr lang="zh-CN" altLang="en-US" dirty="0"/>
              <a:t>（</a:t>
            </a:r>
            <a:r>
              <a:rPr lang="en-US" altLang="zh-CN" dirty="0"/>
              <a:t>c</a:t>
            </a:r>
            <a:r>
              <a:rPr lang="zh-CN" altLang="en-US" dirty="0"/>
              <a:t>）第四章 介绍我所采用的网络的结构以及一些影响训练和影响训练结果的因素</a:t>
            </a:r>
            <a:endParaRPr lang="en-US" altLang="zh-CN" dirty="0"/>
          </a:p>
          <a:p>
            <a:r>
              <a:rPr lang="zh-CN" altLang="en-US" dirty="0"/>
              <a:t>（</a:t>
            </a:r>
            <a:r>
              <a:rPr lang="en-US" altLang="zh-CN" dirty="0"/>
              <a:t>c</a:t>
            </a:r>
            <a:r>
              <a:rPr lang="zh-CN" altLang="en-US" dirty="0"/>
              <a:t>）第五章，对比目前一些比较优秀的去噪算法，分别进行去噪效果以及去噪性能的对比</a:t>
            </a:r>
            <a:endParaRPr lang="en-US" altLang="zh-CN" dirty="0"/>
          </a:p>
          <a:p>
            <a:r>
              <a:rPr lang="zh-CN" altLang="en-US" dirty="0"/>
              <a:t>（</a:t>
            </a:r>
            <a:r>
              <a:rPr lang="en-US" altLang="zh-CN" dirty="0"/>
              <a:t>c</a:t>
            </a:r>
            <a:r>
              <a:rPr lang="zh-CN" altLang="en-US" dirty="0"/>
              <a:t>）第六章，就是参考文献</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17220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在这一部分，我首先描述一下噪声，首先是噪声模型（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R</a:t>
            </a:r>
            <a:r>
              <a:rPr lang="zh-CN" altLang="en-US" dirty="0"/>
              <a:t>为不包含噪声的纯净图像，</a:t>
            </a:r>
            <a:r>
              <a:rPr lang="en-US" altLang="zh-CN" dirty="0"/>
              <a:t>N</a:t>
            </a:r>
            <a:r>
              <a:rPr lang="zh-CN" altLang="en-US" dirty="0"/>
              <a:t>为噪声，</a:t>
            </a:r>
            <a:r>
              <a:rPr lang="en-US" altLang="zh-CN" dirty="0"/>
              <a:t>Y</a:t>
            </a:r>
            <a:r>
              <a:rPr lang="zh-CN" altLang="en-US" dirty="0"/>
              <a:t>为包含噪声的图像。</a:t>
            </a:r>
            <a:endParaRPr lang="en-US" altLang="zh-CN" dirty="0"/>
          </a:p>
          <a:p>
            <a:r>
              <a:rPr lang="zh-CN" altLang="en-US" dirty="0"/>
              <a:t>我们认为大多数图像的噪声符合高斯分布</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4006134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endParaRPr kumimoji="1" lang="zh-CN" altLang="en-US" dirty="0"/>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a:t>00</a:t>
            </a:r>
            <a:endParaRPr kumimoji="1" lang="zh-CN" altLang="en-US" dirty="0"/>
          </a:p>
        </p:txBody>
      </p:sp>
    </p:spTree>
    <p:extLst>
      <p:ext uri="{BB962C8B-B14F-4D97-AF65-F5344CB8AC3E}">
        <p14:creationId xmlns:p14="http://schemas.microsoft.com/office/powerpoint/2010/main" val="156868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grpSp>
        <p:nvGrpSpPr>
          <p:cNvPr id="4" name="组 3"/>
          <p:cNvGrpSpPr/>
          <p:nvPr userDrawn="1"/>
        </p:nvGrpSpPr>
        <p:grpSpPr>
          <a:xfrm>
            <a:off x="1018438" y="588"/>
            <a:ext cx="1018440" cy="1018440"/>
            <a:chOff x="1248229" y="0"/>
            <a:chExt cx="1248229" cy="1248229"/>
          </a:xfrm>
        </p:grpSpPr>
        <p:sp>
          <p:nvSpPr>
            <p:cNvPr id="5" name="矩形 4"/>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矩形 5"/>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7" name="矩形 6"/>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8" name="矩形 7"/>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 name="矩形 8"/>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0" name="矩形 9"/>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1" name="组 10"/>
          <p:cNvGrpSpPr/>
          <p:nvPr userDrawn="1"/>
        </p:nvGrpSpPr>
        <p:grpSpPr>
          <a:xfrm>
            <a:off x="2036878" y="587"/>
            <a:ext cx="1030411" cy="1030411"/>
            <a:chOff x="2496456" y="-1"/>
            <a:chExt cx="1262899" cy="1262899"/>
          </a:xfrm>
        </p:grpSpPr>
        <p:sp>
          <p:nvSpPr>
            <p:cNvPr id="12" name="直角三角形 11"/>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3" name="直角三角形 12"/>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14" name="组 13"/>
          <p:cNvGrpSpPr/>
          <p:nvPr userDrawn="1"/>
        </p:nvGrpSpPr>
        <p:grpSpPr>
          <a:xfrm>
            <a:off x="-2" y="588"/>
            <a:ext cx="1018441" cy="1018440"/>
            <a:chOff x="0" y="0"/>
            <a:chExt cx="1248230" cy="1248229"/>
          </a:xfrm>
        </p:grpSpPr>
        <p:sp>
          <p:nvSpPr>
            <p:cNvPr id="15" name="矩形 14"/>
            <p:cNvSpPr/>
            <p:nvPr userDrawn="1"/>
          </p:nvSpPr>
          <p:spPr>
            <a:xfrm>
              <a:off x="0" y="0"/>
              <a:ext cx="1248229" cy="12482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 name="矩形 15"/>
            <p:cNvSpPr/>
            <p:nvPr userDrawn="1"/>
          </p:nvSpPr>
          <p:spPr>
            <a:xfrm rot="5400000">
              <a:off x="520096"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7" name="矩形 16"/>
            <p:cNvSpPr/>
            <p:nvPr userDrawn="1"/>
          </p:nvSpPr>
          <p:spPr>
            <a:xfrm rot="5400000">
              <a:off x="312058"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8" name="矩形 17"/>
            <p:cNvSpPr/>
            <p:nvPr userDrawn="1"/>
          </p:nvSpPr>
          <p:spPr>
            <a:xfrm rot="5400000">
              <a:off x="104019"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 name="矩形 18"/>
            <p:cNvSpPr/>
            <p:nvPr userDrawn="1"/>
          </p:nvSpPr>
          <p:spPr>
            <a:xfrm rot="5400000">
              <a:off x="-104019"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0" name="矩形 19"/>
            <p:cNvSpPr/>
            <p:nvPr userDrawn="1"/>
          </p:nvSpPr>
          <p:spPr>
            <a:xfrm rot="5400000">
              <a:off x="-312057" y="520096"/>
              <a:ext cx="1248229" cy="2080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矩形 20"/>
            <p:cNvSpPr/>
            <p:nvPr userDrawn="1"/>
          </p:nvSpPr>
          <p:spPr>
            <a:xfrm rot="5400000">
              <a:off x="-520095" y="520096"/>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2" name="组 21"/>
          <p:cNvGrpSpPr/>
          <p:nvPr userDrawn="1"/>
        </p:nvGrpSpPr>
        <p:grpSpPr>
          <a:xfrm>
            <a:off x="3067288" y="588"/>
            <a:ext cx="1018440" cy="1018440"/>
            <a:chOff x="3725324" y="1238432"/>
            <a:chExt cx="1248229" cy="1248229"/>
          </a:xfrm>
        </p:grpSpPr>
        <p:sp>
          <p:nvSpPr>
            <p:cNvPr id="23" name="矩形 22"/>
            <p:cNvSpPr/>
            <p:nvPr userDrawn="1"/>
          </p:nvSpPr>
          <p:spPr>
            <a:xfrm>
              <a:off x="3725324" y="1238432"/>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矩形 23"/>
            <p:cNvSpPr/>
            <p:nvPr userDrawn="1"/>
          </p:nvSpPr>
          <p:spPr>
            <a:xfrm>
              <a:off x="3725324" y="1446470"/>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矩形 24"/>
            <p:cNvSpPr/>
            <p:nvPr userDrawn="1"/>
          </p:nvSpPr>
          <p:spPr>
            <a:xfrm>
              <a:off x="3725324" y="1654509"/>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矩形 25"/>
            <p:cNvSpPr/>
            <p:nvPr userDrawn="1"/>
          </p:nvSpPr>
          <p:spPr>
            <a:xfrm>
              <a:off x="3725324" y="1862547"/>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矩形 26"/>
            <p:cNvSpPr/>
            <p:nvPr userDrawn="1"/>
          </p:nvSpPr>
          <p:spPr>
            <a:xfrm>
              <a:off x="3725324" y="2070585"/>
              <a:ext cx="1248229" cy="208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8" name="矩形 27"/>
            <p:cNvSpPr/>
            <p:nvPr userDrawn="1"/>
          </p:nvSpPr>
          <p:spPr>
            <a:xfrm>
              <a:off x="3725324" y="2278623"/>
              <a:ext cx="1248229" cy="20803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29" name="组 28"/>
          <p:cNvGrpSpPr/>
          <p:nvPr userDrawn="1"/>
        </p:nvGrpSpPr>
        <p:grpSpPr>
          <a:xfrm>
            <a:off x="7104530" y="7663"/>
            <a:ext cx="1018440" cy="1018440"/>
            <a:chOff x="2336" y="2502549"/>
            <a:chExt cx="1248229" cy="1248229"/>
          </a:xfrm>
        </p:grpSpPr>
        <p:sp>
          <p:nvSpPr>
            <p:cNvPr id="30" name="矩形 29"/>
            <p:cNvSpPr/>
            <p:nvPr userDrawn="1"/>
          </p:nvSpPr>
          <p:spPr>
            <a:xfrm rot="5400000">
              <a:off x="2336" y="2502549"/>
              <a:ext cx="1248229" cy="12482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1" name="组 30"/>
            <p:cNvGrpSpPr/>
            <p:nvPr userDrawn="1"/>
          </p:nvGrpSpPr>
          <p:grpSpPr>
            <a:xfrm>
              <a:off x="179050" y="2677296"/>
              <a:ext cx="894800" cy="898734"/>
              <a:chOff x="208038" y="2761329"/>
              <a:chExt cx="894800" cy="898734"/>
            </a:xfrm>
            <a:solidFill>
              <a:schemeClr val="accent1">
                <a:lumMod val="20000"/>
                <a:lumOff val="80000"/>
              </a:schemeClr>
            </a:solidFill>
          </p:grpSpPr>
          <p:sp>
            <p:nvSpPr>
              <p:cNvPr id="32" name="矩形 31"/>
              <p:cNvSpPr/>
              <p:nvPr userDrawn="1"/>
            </p:nvSpPr>
            <p:spPr>
              <a:xfrm rot="5400000">
                <a:off x="743259" y="2767420"/>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矩形 32"/>
              <p:cNvSpPr/>
              <p:nvPr userDrawn="1"/>
            </p:nvSpPr>
            <p:spPr>
              <a:xfrm rot="5400000">
                <a:off x="208038" y="2761329"/>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4" name="矩形 33"/>
              <p:cNvSpPr/>
              <p:nvPr userDrawn="1"/>
            </p:nvSpPr>
            <p:spPr>
              <a:xfrm rot="5400000">
                <a:off x="743598" y="3300823"/>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矩形 34"/>
              <p:cNvSpPr/>
              <p:nvPr userDrawn="1"/>
            </p:nvSpPr>
            <p:spPr>
              <a:xfrm rot="5400000">
                <a:off x="208377" y="3294732"/>
                <a:ext cx="359240" cy="35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sp>
        <p:nvSpPr>
          <p:cNvPr id="36" name="矩形 35"/>
          <p:cNvSpPr/>
          <p:nvPr userDrawn="1"/>
        </p:nvSpPr>
        <p:spPr>
          <a:xfrm>
            <a:off x="8121064" y="7670"/>
            <a:ext cx="1018432" cy="10184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7" name="组 36"/>
          <p:cNvGrpSpPr/>
          <p:nvPr userDrawn="1"/>
        </p:nvGrpSpPr>
        <p:grpSpPr>
          <a:xfrm>
            <a:off x="10169910" y="1288"/>
            <a:ext cx="1018441" cy="1024815"/>
            <a:chOff x="3759350" y="2494736"/>
            <a:chExt cx="1248230" cy="1256042"/>
          </a:xfrm>
        </p:grpSpPr>
        <p:sp>
          <p:nvSpPr>
            <p:cNvPr id="38" name="矩形 37"/>
            <p:cNvSpPr/>
            <p:nvPr userDrawn="1"/>
          </p:nvSpPr>
          <p:spPr>
            <a:xfrm>
              <a:off x="3759350" y="2494736"/>
              <a:ext cx="1248230" cy="125604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 38"/>
            <p:cNvGrpSpPr/>
            <p:nvPr userDrawn="1"/>
          </p:nvGrpSpPr>
          <p:grpSpPr>
            <a:xfrm>
              <a:off x="3774026" y="2495224"/>
              <a:ext cx="1233548" cy="1233548"/>
              <a:chOff x="3774026" y="2495224"/>
              <a:chExt cx="1189544" cy="1189544"/>
            </a:xfrm>
          </p:grpSpPr>
          <p:sp>
            <p:nvSpPr>
              <p:cNvPr id="40" name="椭圆 39"/>
              <p:cNvSpPr/>
              <p:nvPr userDrawn="1"/>
            </p:nvSpPr>
            <p:spPr>
              <a:xfrm>
                <a:off x="3774026"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1" name="椭圆 40"/>
              <p:cNvSpPr/>
              <p:nvPr userDrawn="1"/>
            </p:nvSpPr>
            <p:spPr>
              <a:xfrm>
                <a:off x="4368798" y="2495224"/>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2" name="椭圆 41"/>
              <p:cNvSpPr/>
              <p:nvPr userDrawn="1"/>
            </p:nvSpPr>
            <p:spPr>
              <a:xfrm>
                <a:off x="3774026"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3" name="椭圆 42"/>
              <p:cNvSpPr/>
              <p:nvPr userDrawn="1"/>
            </p:nvSpPr>
            <p:spPr>
              <a:xfrm>
                <a:off x="4368798" y="3089996"/>
                <a:ext cx="594772" cy="59477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grpSp>
        <p:nvGrpSpPr>
          <p:cNvPr id="44" name="组 43"/>
          <p:cNvGrpSpPr/>
          <p:nvPr userDrawn="1"/>
        </p:nvGrpSpPr>
        <p:grpSpPr>
          <a:xfrm>
            <a:off x="9145484" y="-27215"/>
            <a:ext cx="1030411" cy="1060000"/>
            <a:chOff x="1886852" y="1870267"/>
            <a:chExt cx="951721" cy="959102"/>
          </a:xfrm>
        </p:grpSpPr>
        <p:sp>
          <p:nvSpPr>
            <p:cNvPr id="45" name="直角三角形 44"/>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直角三角形 45"/>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47" name="组 46"/>
          <p:cNvGrpSpPr/>
          <p:nvPr userDrawn="1"/>
        </p:nvGrpSpPr>
        <p:grpSpPr>
          <a:xfrm rot="10800000">
            <a:off x="4076919" y="-5617"/>
            <a:ext cx="1030411" cy="1038401"/>
            <a:chOff x="1886852" y="1870267"/>
            <a:chExt cx="951721" cy="959102"/>
          </a:xfrm>
        </p:grpSpPr>
        <p:sp>
          <p:nvSpPr>
            <p:cNvPr id="48" name="直角三角形 47"/>
            <p:cNvSpPr/>
            <p:nvPr userDrawn="1"/>
          </p:nvSpPr>
          <p:spPr>
            <a:xfrm rot="5400000">
              <a:off x="1886854" y="1888703"/>
              <a:ext cx="940666" cy="94066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9" name="直角三角形 48"/>
            <p:cNvSpPr/>
            <p:nvPr userDrawn="1"/>
          </p:nvSpPr>
          <p:spPr>
            <a:xfrm rot="16200000">
              <a:off x="1886852" y="1870267"/>
              <a:ext cx="951721" cy="9517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0" name="组 49"/>
          <p:cNvGrpSpPr/>
          <p:nvPr userDrawn="1"/>
        </p:nvGrpSpPr>
        <p:grpSpPr>
          <a:xfrm rot="16200000">
            <a:off x="11173558" y="1288"/>
            <a:ext cx="1018440" cy="1018441"/>
            <a:chOff x="0" y="1248227"/>
            <a:chExt cx="1248229" cy="1248230"/>
          </a:xfrm>
        </p:grpSpPr>
        <p:sp>
          <p:nvSpPr>
            <p:cNvPr id="51" name="矩形 50"/>
            <p:cNvSpPr/>
            <p:nvPr userDrawn="1"/>
          </p:nvSpPr>
          <p:spPr>
            <a:xfrm>
              <a:off x="0" y="1248228"/>
              <a:ext cx="1248229" cy="1248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2" name="三角形 51"/>
            <p:cNvSpPr/>
            <p:nvPr userDrawn="1"/>
          </p:nvSpPr>
          <p:spPr>
            <a:xfrm>
              <a:off x="0" y="1248227"/>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3" name="三角形 52"/>
            <p:cNvSpPr/>
            <p:nvPr userDrawn="1"/>
          </p:nvSpPr>
          <p:spPr>
            <a:xfrm>
              <a:off x="1" y="1872342"/>
              <a:ext cx="1248225" cy="62411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54" name="组 53"/>
          <p:cNvGrpSpPr/>
          <p:nvPr userDrawn="1"/>
        </p:nvGrpSpPr>
        <p:grpSpPr>
          <a:xfrm>
            <a:off x="5080552" y="7666"/>
            <a:ext cx="1018440" cy="1018440"/>
            <a:chOff x="1248229" y="0"/>
            <a:chExt cx="1248229" cy="1248229"/>
          </a:xfrm>
        </p:grpSpPr>
        <p:sp>
          <p:nvSpPr>
            <p:cNvPr id="55" name="矩形 54"/>
            <p:cNvSpPr/>
            <p:nvPr userDrawn="1"/>
          </p:nvSpPr>
          <p:spPr>
            <a:xfrm>
              <a:off x="1248229" y="0"/>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6" name="矩形 55"/>
            <p:cNvSpPr/>
            <p:nvPr userDrawn="1"/>
          </p:nvSpPr>
          <p:spPr>
            <a:xfrm>
              <a:off x="1248229" y="208038"/>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7" name="矩形 56"/>
            <p:cNvSpPr/>
            <p:nvPr userDrawn="1"/>
          </p:nvSpPr>
          <p:spPr>
            <a:xfrm>
              <a:off x="1248229" y="416077"/>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8" name="矩形 57"/>
            <p:cNvSpPr/>
            <p:nvPr userDrawn="1"/>
          </p:nvSpPr>
          <p:spPr>
            <a:xfrm>
              <a:off x="1248229" y="624115"/>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59" name="矩形 58"/>
            <p:cNvSpPr/>
            <p:nvPr userDrawn="1"/>
          </p:nvSpPr>
          <p:spPr>
            <a:xfrm>
              <a:off x="1248229" y="832153"/>
              <a:ext cx="1248229" cy="2080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0" name="矩形 59"/>
            <p:cNvSpPr/>
            <p:nvPr userDrawn="1"/>
          </p:nvSpPr>
          <p:spPr>
            <a:xfrm>
              <a:off x="1248229" y="1040191"/>
              <a:ext cx="1248229" cy="20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grpSp>
        <p:nvGrpSpPr>
          <p:cNvPr id="61" name="组 60"/>
          <p:cNvGrpSpPr/>
          <p:nvPr userDrawn="1"/>
        </p:nvGrpSpPr>
        <p:grpSpPr>
          <a:xfrm>
            <a:off x="6098992" y="7665"/>
            <a:ext cx="1030411" cy="1030411"/>
            <a:chOff x="2496456" y="-1"/>
            <a:chExt cx="1262899" cy="1262899"/>
          </a:xfrm>
        </p:grpSpPr>
        <p:sp>
          <p:nvSpPr>
            <p:cNvPr id="62" name="直角三角形 61"/>
            <p:cNvSpPr/>
            <p:nvPr userDrawn="1"/>
          </p:nvSpPr>
          <p:spPr>
            <a:xfrm>
              <a:off x="2496458" y="0"/>
              <a:ext cx="1248229" cy="124822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3" name="直角三角形 62"/>
            <p:cNvSpPr/>
            <p:nvPr userDrawn="1"/>
          </p:nvSpPr>
          <p:spPr>
            <a:xfrm rot="10800000">
              <a:off x="2496456" y="-1"/>
              <a:ext cx="1262899" cy="1262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sp>
        <p:nvSpPr>
          <p:cNvPr id="65" name="文本占位符 64"/>
          <p:cNvSpPr>
            <a:spLocks noGrp="1"/>
          </p:cNvSpPr>
          <p:nvPr>
            <p:ph type="body" sz="quarter" idx="10"/>
          </p:nvPr>
        </p:nvSpPr>
        <p:spPr>
          <a:xfrm>
            <a:off x="279609" y="1198953"/>
            <a:ext cx="3514538" cy="572994"/>
          </a:xfrm>
          <a:prstGeom prst="rect">
            <a:avLst/>
          </a:prstGeom>
        </p:spPr>
        <p:txBody>
          <a:bodyPr anchor="ctr"/>
          <a:lstStyle>
            <a:lvl1pPr marL="0" indent="0" algn="l">
              <a:buNone/>
              <a:defRPr b="1">
                <a:solidFill>
                  <a:schemeClr val="accent1"/>
                </a:solidFill>
              </a:defRPr>
            </a:lvl1pPr>
          </a:lstStyle>
          <a:p>
            <a:pPr lvl="0"/>
            <a:endParaRPr kumimoji="1" lang="zh-CN" altLang="en-US"/>
          </a:p>
        </p:txBody>
      </p:sp>
    </p:spTree>
    <p:extLst>
      <p:ext uri="{BB962C8B-B14F-4D97-AF65-F5344CB8AC3E}">
        <p14:creationId xmlns:p14="http://schemas.microsoft.com/office/powerpoint/2010/main" val="238801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1.gif"/><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9.xml"/><Relationship Id="rId7"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2.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office.msn.com.cn/"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3165443" y="4699713"/>
            <a:ext cx="5772586" cy="6472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3600" dirty="0">
                <a:solidFill>
                  <a:schemeClr val="tx1"/>
                </a:solidFill>
                <a:latin typeface="+mj-ea"/>
                <a:ea typeface="+mj-ea"/>
              </a:rPr>
              <a:t>本科生毕业答辩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522" y="1820033"/>
            <a:ext cx="2336428" cy="2336428"/>
          </a:xfrm>
          <a:prstGeom prst="rect">
            <a:avLst/>
          </a:prstGeom>
        </p:spPr>
      </p:pic>
    </p:spTree>
    <p:extLst>
      <p:ext uri="{BB962C8B-B14F-4D97-AF65-F5344CB8AC3E}">
        <p14:creationId xmlns:p14="http://schemas.microsoft.com/office/powerpoint/2010/main" val="42049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699493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8" name="矩形 7"/>
          <p:cNvSpPr/>
          <p:nvPr/>
        </p:nvSpPr>
        <p:spPr>
          <a:xfrm>
            <a:off x="-128917" y="0"/>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6"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相关工作</a:t>
            </a:r>
          </a:p>
        </p:txBody>
      </p:sp>
      <p:sp>
        <p:nvSpPr>
          <p:cNvPr id="7"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51" name="文本框 50"/>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0" name="文本框 9"/>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Tree>
    <p:extLst>
      <p:ext uri="{BB962C8B-B14F-4D97-AF65-F5344CB8AC3E}">
        <p14:creationId xmlns:p14="http://schemas.microsoft.com/office/powerpoint/2010/main" val="110857866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250"/>
                            </p:stCondLst>
                            <p:childTnLst>
                              <p:par>
                                <p:cTn id="20" presetID="2" presetClass="exit" presetSubtype="1" fill="hold" grpId="0" nodeType="after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0-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1" fill="hold" grpId="1" nodeType="clickEffect">
                                  <p:stCondLst>
                                    <p:cond delay="0"/>
                                  </p:stCondLst>
                                  <p:childTnLst>
                                    <p:anim calcmode="lin" valueType="num">
                                      <p:cBhvr additive="base">
                                        <p:cTn id="27" dur="500"/>
                                        <p:tgtEl>
                                          <p:spTgt spid="8"/>
                                        </p:tgtEl>
                                        <p:attrNameLst>
                                          <p:attrName>ppt_x</p:attrName>
                                        </p:attrNameLst>
                                      </p:cBhvr>
                                      <p:tavLst>
                                        <p:tav tm="0">
                                          <p:val>
                                            <p:strVal val="ppt_x"/>
                                          </p:val>
                                        </p:tav>
                                        <p:tav tm="100000">
                                          <p:val>
                                            <p:strVal val="ppt_x"/>
                                          </p:val>
                                        </p:tav>
                                      </p:tavLst>
                                    </p:anim>
                                    <p:anim calcmode="lin" valueType="num">
                                      <p:cBhvr additive="base">
                                        <p:cTn id="28" dur="500"/>
                                        <p:tgtEl>
                                          <p:spTgt spid="8"/>
                                        </p:tgtEl>
                                        <p:attrNameLst>
                                          <p:attrName>ppt_y</p:attrName>
                                        </p:attrNameLst>
                                      </p:cBhvr>
                                      <p:tavLst>
                                        <p:tav tm="0">
                                          <p:val>
                                            <p:strVal val="ppt_y"/>
                                          </p:val>
                                        </p:tav>
                                        <p:tav tm="100000">
                                          <p:val>
                                            <p:strVal val="0-ppt_h/2"/>
                                          </p:val>
                                        </p:tav>
                                      </p:tavLst>
                                    </p:anim>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50"/>
                                        <p:tgtEl>
                                          <p:spTgt spid="6">
                                            <p:txEl>
                                              <p:pRg st="0" end="0"/>
                                            </p:txEl>
                                          </p:spTgt>
                                        </p:tgtEl>
                                      </p:cBhvr>
                                    </p:animEffect>
                                    <p:set>
                                      <p:cBhvr>
                                        <p:cTn id="35" dur="1" fill="hold">
                                          <p:stCondLst>
                                            <p:cond delay="24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50"/>
                                        <p:tgtEl>
                                          <p:spTgt spid="7">
                                            <p:txEl>
                                              <p:pRg st="0" end="0"/>
                                            </p:txEl>
                                          </p:spTgt>
                                        </p:tgtEl>
                                      </p:cBhvr>
                                    </p:animEffect>
                                    <p:set>
                                      <p:cBhvr>
                                        <p:cTn id="38" dur="1" fill="hold">
                                          <p:stCondLst>
                                            <p:cond delay="249"/>
                                          </p:stCondLst>
                                        </p:cTn>
                                        <p:tgtEl>
                                          <p:spTgt spid="7">
                                            <p:txEl>
                                              <p:pRg st="0" end="0"/>
                                            </p:txEl>
                                          </p:spTgt>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animEffect transition="in" filter="fade">
                                      <p:cBhvr>
                                        <p:cTn id="42" dur="500"/>
                                        <p:tgtEl>
                                          <p:spTgt spid="2">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P spid="8" grpId="0" animBg="1"/>
      <p:bldP spid="8" grpId="1" animBg="1"/>
      <p:bldP spid="6" grpId="0" build="p"/>
      <p:bldP spid="6" grpId="1" build="allAtOnce"/>
      <p:bldP spid="7" grpId="0" build="p"/>
      <p:bldP spid="7" grpId="1" build="allAtOnce"/>
      <p:bldP spid="51"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相关工作</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rotWithShape="1">
          <a:blip r:embed="rId4">
            <a:extLst>
              <a:ext uri="{28A0092B-C50C-407E-A947-70E740481C1C}">
                <a14:useLocalDpi xmlns:a14="http://schemas.microsoft.com/office/drawing/2010/main" val="0"/>
              </a:ext>
            </a:extLst>
          </a:blip>
          <a:srcRect r="15327"/>
          <a:stretch/>
        </p:blipFill>
        <p:spPr>
          <a:xfrm>
            <a:off x="6844609" y="1427317"/>
            <a:ext cx="3737515" cy="4343605"/>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grpSp>
        <p:nvGrpSpPr>
          <p:cNvPr id="5" name="组合 4"/>
          <p:cNvGrpSpPr/>
          <p:nvPr/>
        </p:nvGrpSpPr>
        <p:grpSpPr>
          <a:xfrm>
            <a:off x="2291561" y="1853668"/>
            <a:ext cx="2710218" cy="1046602"/>
            <a:chOff x="1392860" y="1853668"/>
            <a:chExt cx="2710218" cy="1046602"/>
          </a:xfrm>
        </p:grpSpPr>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1463267" cy="957222"/>
              <a:chOff x="1089462" y="1294982"/>
              <a:chExt cx="1463267" cy="957222"/>
            </a:xfrm>
          </p:grpSpPr>
          <p:sp>
            <p:nvSpPr>
              <p:cNvPr id="18" name="文本框 8"/>
              <p:cNvSpPr txBox="1"/>
              <p:nvPr/>
            </p:nvSpPr>
            <p:spPr>
              <a:xfrm>
                <a:off x="1089463" y="1679740"/>
                <a:ext cx="1463266"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直接对图像灰度值进行调整</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grpSp>
        <p:nvGrpSpPr>
          <p:cNvPr id="11" name="组合 10"/>
          <p:cNvGrpSpPr/>
          <p:nvPr/>
        </p:nvGrpSpPr>
        <p:grpSpPr>
          <a:xfrm>
            <a:off x="6635675" y="1852399"/>
            <a:ext cx="2710217" cy="1046602"/>
            <a:chOff x="6635675" y="1852399"/>
            <a:chExt cx="2710217" cy="1046602"/>
          </a:xfrm>
        </p:grpSpPr>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52"/>
            <p:cNvGrpSpPr/>
            <p:nvPr/>
          </p:nvGrpSpPr>
          <p:grpSpPr>
            <a:xfrm>
              <a:off x="7882625" y="1897514"/>
              <a:ext cx="1463267" cy="933498"/>
              <a:chOff x="1089462" y="1294982"/>
              <a:chExt cx="1463267" cy="933498"/>
            </a:xfrm>
          </p:grpSpPr>
          <p:sp>
            <p:nvSpPr>
              <p:cNvPr id="21" name="文本框 8"/>
              <p:cNvSpPr txBox="1"/>
              <p:nvPr/>
            </p:nvSpPr>
            <p:spPr>
              <a:xfrm>
                <a:off x="1089463" y="1679740"/>
                <a:ext cx="1463266" cy="54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从原始空间变换为频域空间再做处理</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grpSp>
      <p:grpSp>
        <p:nvGrpSpPr>
          <p:cNvPr id="23" name="组合 22"/>
          <p:cNvGrpSpPr/>
          <p:nvPr/>
        </p:nvGrpSpPr>
        <p:grpSpPr>
          <a:xfrm>
            <a:off x="8005772" y="1852399"/>
            <a:ext cx="2927963" cy="1046602"/>
            <a:chOff x="6635675" y="1852399"/>
            <a:chExt cx="2927963" cy="1046602"/>
          </a:xfrm>
        </p:grpSpPr>
        <p:cxnSp>
          <p:nvCxnSpPr>
            <p:cNvPr id="24"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0"/>
            <p:cNvGrpSpPr/>
            <p:nvPr/>
          </p:nvGrpSpPr>
          <p:grpSpPr>
            <a:xfrm>
              <a:off x="6635675" y="1852399"/>
              <a:ext cx="647034" cy="1000393"/>
              <a:chOff x="6257925" y="-9525"/>
              <a:chExt cx="1514475" cy="2341563"/>
            </a:xfrm>
            <a:solidFill>
              <a:schemeClr val="tx1"/>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52"/>
            <p:cNvGrpSpPr/>
            <p:nvPr/>
          </p:nvGrpSpPr>
          <p:grpSpPr>
            <a:xfrm>
              <a:off x="7882625" y="1897514"/>
              <a:ext cx="1681013" cy="757168"/>
              <a:chOff x="1089462" y="1294982"/>
              <a:chExt cx="1681013" cy="757168"/>
            </a:xfrm>
          </p:grpSpPr>
          <p:sp>
            <p:nvSpPr>
              <p:cNvPr id="27"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28" name="矩形 27"/>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Tree>
    <p:extLst>
      <p:ext uri="{BB962C8B-B14F-4D97-AF65-F5344CB8AC3E}">
        <p14:creationId xmlns:p14="http://schemas.microsoft.com/office/powerpoint/2010/main" val="435503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22222E-6 L -0.10078 2.22222E-6 " pathEditMode="relative" rAng="0" ptsTypes="AA">
                                      <p:cBhvr>
                                        <p:cTn id="6" dur="1000" fill="hold"/>
                                        <p:tgtEl>
                                          <p:spTgt spid="5"/>
                                        </p:tgtEl>
                                        <p:attrNameLst>
                                          <p:attrName>ppt_x</p:attrName>
                                          <p:attrName>ppt_y</p:attrName>
                                        </p:attrNameLst>
                                      </p:cBhvr>
                                      <p:rCtr x="-5039" y="0"/>
                                    </p:animMotion>
                                  </p:childTnLst>
                                </p:cTn>
                              </p:par>
                              <p:par>
                                <p:cTn id="7" presetID="35" presetClass="path" presetSubtype="0" accel="50000" decel="50000" fill="hold" nodeType="withEffect">
                                  <p:stCondLst>
                                    <p:cond delay="0"/>
                                  </p:stCondLst>
                                  <p:childTnLst>
                                    <p:animMotion origin="layout" path="M 1.45833E-6 3.7037E-6 L -0.17123 3.7037E-6 " pathEditMode="relative" rAng="0" ptsTypes="AA">
                                      <p:cBhvr>
                                        <p:cTn id="8" dur="1000" fill="hold"/>
                                        <p:tgtEl>
                                          <p:spTgt spid="11"/>
                                        </p:tgtEl>
                                        <p:attrNameLst>
                                          <p:attrName>ppt_x</p:attrName>
                                          <p:attrName>ppt_y</p:attrName>
                                        </p:attrNameLst>
                                      </p:cBhvr>
                                      <p:rCtr x="-8568"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grpSp>
        <p:nvGrpSpPr>
          <p:cNvPr id="4" name="组合 3"/>
          <p:cNvGrpSpPr/>
          <p:nvPr/>
        </p:nvGrpSpPr>
        <p:grpSpPr>
          <a:xfrm>
            <a:off x="8005772"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0833E-6 3.7037E-6 L -0.56797 3.7037E-6 " pathEditMode="relative" rAng="0" ptsTypes="AA">
                                      <p:cBhvr>
                                        <p:cTn id="6" dur="1000" fill="hold"/>
                                        <p:tgtEl>
                                          <p:spTgt spid="4"/>
                                        </p:tgtEl>
                                        <p:attrNameLst>
                                          <p:attrName>ppt_x</p:attrName>
                                          <p:attrName>ppt_y</p:attrName>
                                        </p:attrNameLst>
                                      </p:cBhvr>
                                      <p:rCtr x="-28398" y="0"/>
                                    </p:animMotion>
                                  </p:childTnLst>
                                </p:cTn>
                              </p:par>
                              <p:par>
                                <p:cTn id="7" presetID="10" presetClass="entr" presetSubtype="0" fill="hold" nodeType="withEffect">
                                  <p:stCondLst>
                                    <p:cond delay="7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第二次卷积层，卷积核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6"/>
                                        </p:tgtEl>
                                      </p:cBhvr>
                                    </p:animEffect>
                                    <p:set>
                                      <p:cBhvr>
                                        <p:cTn id="65" dur="1" fill="hold">
                                          <p:stCondLst>
                                            <p:cond delay="499"/>
                                          </p:stCondLst>
                                        </p:cTn>
                                        <p:tgtEl>
                                          <p:spTgt spid="1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0"/>
                                        </p:tgtEl>
                                      </p:cBhvr>
                                    </p:animEffect>
                                    <p:set>
                                      <p:cBhvr>
                                        <p:cTn id="68" dur="1" fill="hold">
                                          <p:stCondLst>
                                            <p:cond delay="499"/>
                                          </p:stCondLst>
                                        </p:cTn>
                                        <p:tgtEl>
                                          <p:spTgt spid="30"/>
                                        </p:tgtEl>
                                        <p:attrNameLst>
                                          <p:attrName>style.visibility</p:attrName>
                                        </p:attrNameLst>
                                      </p:cBhvr>
                                      <p:to>
                                        <p:strVal val="hidden"/>
                                      </p:to>
                                    </p:set>
                                  </p:childTnLst>
                                </p:cTn>
                              </p:par>
                            </p:childTnLst>
                          </p:cTn>
                        </p:par>
                        <p:par>
                          <p:cTn id="69" fill="hold">
                            <p:stCondLst>
                              <p:cond delay="500"/>
                            </p:stCondLst>
                            <p:childTnLst>
                              <p:par>
                                <p:cTn id="70" presetID="10" presetClass="exit" presetSubtype="0" fill="hold" grpId="1" nodeType="afterEffect">
                                  <p:stCondLst>
                                    <p:cond delay="0"/>
                                  </p:stCondLst>
                                  <p:childTnLst>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6"/>
                                        </p:tgtEl>
                                      </p:cBhvr>
                                    </p:animEffect>
                                    <p:set>
                                      <p:cBhvr>
                                        <p:cTn id="75" dur="1" fill="hold">
                                          <p:stCondLst>
                                            <p:cond delay="499"/>
                                          </p:stCondLst>
                                        </p:cTn>
                                        <p:tgtEl>
                                          <p:spTgt spid="2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2"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par>
                                <p:cTn id="81" presetID="64" presetClass="path" presetSubtype="0" accel="50000" decel="50000" fill="hold" nodeType="withEffect">
                                  <p:stCondLst>
                                    <p:cond delay="0"/>
                                  </p:stCondLst>
                                  <p:childTnLst>
                                    <p:animMotion origin="layout" path="M 4.16667E-7 2.96296E-6 L 0.03659 -0.09838 " pathEditMode="relative" rAng="0" ptsTypes="AA">
                                      <p:cBhvr>
                                        <p:cTn id="82" dur="1000" fill="hold"/>
                                        <p:tgtEl>
                                          <p:spTgt spid="23"/>
                                        </p:tgtEl>
                                        <p:attrNameLst>
                                          <p:attrName>ppt_x</p:attrName>
                                          <p:attrName>ppt_y</p:attrName>
                                        </p:attrNameLst>
                                      </p:cBhvr>
                                      <p:rCtr x="1823" y="-4931"/>
                                    </p:animMotion>
                                  </p:childTnLst>
                                </p:cTn>
                              </p:par>
                              <p:par>
                                <p:cTn id="83" presetID="10" presetClass="entr" presetSubtype="0" fill="hold" nodeType="withEffect">
                                  <p:stCondLst>
                                    <p:cond delay="50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par>
                          <p:cTn id="86" fill="hold">
                            <p:stCondLst>
                              <p:cond delay="1000"/>
                            </p:stCondLst>
                            <p:childTnLst>
                              <p:par>
                                <p:cTn id="87" presetID="10" presetClass="entr" presetSubtype="0" fill="hold" grpId="2" nodeType="after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fade">
                                      <p:cBhvr>
                                        <p:cTn id="89" dur="500"/>
                                        <p:tgtEl>
                                          <p:spTgt spid="4"/>
                                        </p:tgtEl>
                                      </p:cBhvr>
                                    </p:animEffect>
                                  </p:childTnLst>
                                </p:cTn>
                              </p:par>
                              <p:par>
                                <p:cTn id="90" presetID="10" presetClass="entr" presetSubtype="0" fill="hold"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904415" cy="461665"/>
          </a:xfrm>
          <a:prstGeom prst="rect">
            <a:avLst/>
          </a:prstGeom>
          <a:noFill/>
        </p:spPr>
        <p:txBody>
          <a:bodyPr wrap="none" rtlCol="0">
            <a:spAutoFit/>
          </a:bodyPr>
          <a:lstStyle/>
          <a:p>
            <a:r>
              <a:rPr lang="en-US" altLang="zh-CN" sz="2400" dirty="0">
                <a:solidFill>
                  <a:schemeClr val="bg1"/>
                </a:solidFill>
              </a:rPr>
              <a:t>Conv</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052"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去噪方法特点</a:t>
            </a:r>
          </a:p>
        </p:txBody>
      </p:sp>
      <p:grpSp>
        <p:nvGrpSpPr>
          <p:cNvPr id="10" name="组合 9"/>
          <p:cNvGrpSpPr/>
          <p:nvPr/>
        </p:nvGrpSpPr>
        <p:grpSpPr>
          <a:xfrm>
            <a:off x="6199513" y="1218503"/>
            <a:ext cx="4688226" cy="1572796"/>
            <a:chOff x="1099641" y="2386233"/>
            <a:chExt cx="4688226" cy="1572796"/>
          </a:xfrm>
        </p:grpSpPr>
        <p:grpSp>
          <p:nvGrpSpPr>
            <p:cNvPr id="11" name="组 5"/>
            <p:cNvGrpSpPr/>
            <p:nvPr/>
          </p:nvGrpSpPr>
          <p:grpSpPr>
            <a:xfrm>
              <a:off x="1099641" y="2386233"/>
              <a:ext cx="1572796" cy="1572796"/>
              <a:chOff x="886691" y="2401677"/>
              <a:chExt cx="1817784" cy="1817784"/>
            </a:xfrm>
          </p:grpSpPr>
          <p:sp>
            <p:nvSpPr>
              <p:cNvPr id="15" name="椭圆 1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 name="椭圆 1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7" name="组合 20"/>
              <p:cNvGrpSpPr/>
              <p:nvPr/>
            </p:nvGrpSpPr>
            <p:grpSpPr>
              <a:xfrm>
                <a:off x="1542029" y="2918544"/>
                <a:ext cx="507108" cy="784050"/>
                <a:chOff x="6257925" y="-9525"/>
                <a:chExt cx="1514475" cy="2341563"/>
              </a:xfrm>
              <a:solidFill>
                <a:schemeClr val="accent1">
                  <a:lumMod val="75000"/>
                </a:schemeClr>
              </a:solidFill>
            </p:grpSpPr>
            <p:sp>
              <p:nvSpPr>
                <p:cNvPr id="1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 name="组 52"/>
            <p:cNvGrpSpPr/>
            <p:nvPr/>
          </p:nvGrpSpPr>
          <p:grpSpPr>
            <a:xfrm>
              <a:off x="2910676" y="2667171"/>
              <a:ext cx="2877191" cy="1117266"/>
              <a:chOff x="2905159" y="2656032"/>
              <a:chExt cx="2877191" cy="1117266"/>
            </a:xfrm>
          </p:grpSpPr>
          <p:sp>
            <p:nvSpPr>
              <p:cNvPr id="13" name="文本框 8"/>
              <p:cNvSpPr txBox="1"/>
              <p:nvPr/>
            </p:nvSpPr>
            <p:spPr>
              <a:xfrm>
                <a:off x="2905159" y="3040790"/>
                <a:ext cx="2877191"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使用噪声对网络进行训练，并配合使用</a:t>
                </a:r>
                <a:r>
                  <a:rPr lang="en-US" altLang="zh-CN" sz="1600" dirty="0">
                    <a:solidFill>
                      <a:srgbClr val="404040"/>
                    </a:solidFill>
                  </a:rPr>
                  <a:t>BN</a:t>
                </a:r>
                <a:r>
                  <a:rPr lang="zh-CN" altLang="en-US" sz="1600" dirty="0">
                    <a:solidFill>
                      <a:srgbClr val="404040"/>
                    </a:solidFill>
                  </a:rPr>
                  <a:t>等方法加快训练</a:t>
                </a:r>
                <a:endParaRPr lang="en-US" altLang="zh-CN" sz="1600" dirty="0">
                  <a:solidFill>
                    <a:srgbClr val="404040"/>
                  </a:solidFill>
                </a:endParaRPr>
              </a:p>
            </p:txBody>
          </p:sp>
          <p:sp>
            <p:nvSpPr>
              <p:cNvPr id="14" name="矩形 13"/>
              <p:cNvSpPr/>
              <p:nvPr/>
            </p:nvSpPr>
            <p:spPr>
              <a:xfrm>
                <a:off x="2905159" y="2656032"/>
                <a:ext cx="2031325" cy="461665"/>
              </a:xfrm>
              <a:prstGeom prst="rect">
                <a:avLst/>
              </a:prstGeom>
            </p:spPr>
            <p:txBody>
              <a:bodyPr wrap="none">
                <a:spAutoFit/>
              </a:bodyPr>
              <a:lstStyle/>
              <a:p>
                <a:r>
                  <a:rPr lang="zh-CN" altLang="en-US" sz="2400" b="1" dirty="0">
                    <a:solidFill>
                      <a:schemeClr val="accent1">
                        <a:lumMod val="75000"/>
                      </a:schemeClr>
                    </a:solidFill>
                  </a:rPr>
                  <a:t>使用噪声训练</a:t>
                </a:r>
              </a:p>
            </p:txBody>
          </p:sp>
        </p:grpSp>
      </p:grpSp>
      <p:grpSp>
        <p:nvGrpSpPr>
          <p:cNvPr id="21" name="组合 20"/>
          <p:cNvGrpSpPr/>
          <p:nvPr/>
        </p:nvGrpSpPr>
        <p:grpSpPr>
          <a:xfrm>
            <a:off x="3439615" y="4817138"/>
            <a:ext cx="4332694" cy="1572796"/>
            <a:chOff x="3021353" y="3543378"/>
            <a:chExt cx="4332694" cy="1572796"/>
          </a:xfrm>
        </p:grpSpPr>
        <p:grpSp>
          <p:nvGrpSpPr>
            <p:cNvPr id="22" name="组 15"/>
            <p:cNvGrpSpPr/>
            <p:nvPr/>
          </p:nvGrpSpPr>
          <p:grpSpPr>
            <a:xfrm>
              <a:off x="3021353" y="3543378"/>
              <a:ext cx="1572796" cy="1572796"/>
              <a:chOff x="886691" y="2401677"/>
              <a:chExt cx="1817784" cy="1817784"/>
            </a:xfrm>
          </p:grpSpPr>
          <p:sp>
            <p:nvSpPr>
              <p:cNvPr id="26" name="椭圆 25"/>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椭圆 26"/>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8" name="组合 20"/>
              <p:cNvGrpSpPr/>
              <p:nvPr/>
            </p:nvGrpSpPr>
            <p:grpSpPr>
              <a:xfrm>
                <a:off x="1542029" y="2918544"/>
                <a:ext cx="507108" cy="784050"/>
                <a:chOff x="6257925" y="-9525"/>
                <a:chExt cx="1514475" cy="2341563"/>
              </a:xfrm>
              <a:solidFill>
                <a:schemeClr val="accent1">
                  <a:lumMod val="75000"/>
                </a:schemeClr>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3" name="组 53"/>
            <p:cNvGrpSpPr/>
            <p:nvPr/>
          </p:nvGrpSpPr>
          <p:grpSpPr>
            <a:xfrm>
              <a:off x="4818960" y="3824431"/>
              <a:ext cx="2535087" cy="1117266"/>
              <a:chOff x="2887069" y="-147472"/>
              <a:chExt cx="2535087" cy="1117266"/>
            </a:xfrm>
          </p:grpSpPr>
          <p:sp>
            <p:nvSpPr>
              <p:cNvPr id="24" name="文本框 8"/>
              <p:cNvSpPr txBox="1"/>
              <p:nvPr/>
            </p:nvSpPr>
            <p:spPr>
              <a:xfrm>
                <a:off x="2887069" y="237286"/>
                <a:ext cx="2535087"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图对图输入，无需过多调参即可分辨出噪声</a:t>
                </a:r>
                <a:endParaRPr lang="en-US" altLang="zh-CN" sz="1600" dirty="0">
                  <a:solidFill>
                    <a:srgbClr val="404040"/>
                  </a:solidFill>
                </a:endParaRPr>
              </a:p>
            </p:txBody>
          </p:sp>
          <p:sp>
            <p:nvSpPr>
              <p:cNvPr id="25" name="矩形 24"/>
              <p:cNvSpPr/>
              <p:nvPr/>
            </p:nvSpPr>
            <p:spPr>
              <a:xfrm>
                <a:off x="2887069" y="-147472"/>
                <a:ext cx="1723549" cy="461665"/>
              </a:xfrm>
              <a:prstGeom prst="rect">
                <a:avLst/>
              </a:prstGeom>
            </p:spPr>
            <p:txBody>
              <a:bodyPr wrap="none">
                <a:spAutoFit/>
              </a:bodyPr>
              <a:lstStyle/>
              <a:p>
                <a:r>
                  <a:rPr lang="zh-CN" altLang="en-US" sz="2400" b="1" dirty="0">
                    <a:solidFill>
                      <a:schemeClr val="accent1">
                        <a:lumMod val="75000"/>
                      </a:schemeClr>
                    </a:solidFill>
                  </a:rPr>
                  <a:t>图对图输入</a:t>
                </a:r>
              </a:p>
            </p:txBody>
          </p:sp>
        </p:grpSp>
      </p:grpSp>
      <p:grpSp>
        <p:nvGrpSpPr>
          <p:cNvPr id="32" name="组合 31"/>
          <p:cNvGrpSpPr/>
          <p:nvPr/>
        </p:nvGrpSpPr>
        <p:grpSpPr>
          <a:xfrm>
            <a:off x="5236779" y="3134399"/>
            <a:ext cx="4346122" cy="1572796"/>
            <a:chOff x="4997786" y="2386232"/>
            <a:chExt cx="4346122" cy="1572796"/>
          </a:xfrm>
        </p:grpSpPr>
        <p:grpSp>
          <p:nvGrpSpPr>
            <p:cNvPr id="33" name="组 27"/>
            <p:cNvGrpSpPr/>
            <p:nvPr/>
          </p:nvGrpSpPr>
          <p:grpSpPr>
            <a:xfrm>
              <a:off x="4997786" y="2386232"/>
              <a:ext cx="1572796" cy="1572796"/>
              <a:chOff x="886691" y="2401676"/>
              <a:chExt cx="1817784" cy="1817784"/>
            </a:xfrm>
          </p:grpSpPr>
          <p:sp>
            <p:nvSpPr>
              <p:cNvPr id="37" name="椭圆 36"/>
              <p:cNvSpPr/>
              <p:nvPr/>
            </p:nvSpPr>
            <p:spPr>
              <a:xfrm>
                <a:off x="886691" y="2401676"/>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 56"/>
            <p:cNvGrpSpPr/>
            <p:nvPr/>
          </p:nvGrpSpPr>
          <p:grpSpPr>
            <a:xfrm>
              <a:off x="6808821" y="2667286"/>
              <a:ext cx="2535087" cy="1117266"/>
              <a:chOff x="2900497" y="2669688"/>
              <a:chExt cx="2535087" cy="1117266"/>
            </a:xfrm>
          </p:grpSpPr>
          <p:sp>
            <p:nvSpPr>
              <p:cNvPr id="35" name="文本框 8"/>
              <p:cNvSpPr txBox="1"/>
              <p:nvPr/>
            </p:nvSpPr>
            <p:spPr>
              <a:xfrm>
                <a:off x="2900497" y="3054446"/>
                <a:ext cx="2535087"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可借助强大的</a:t>
                </a:r>
                <a:r>
                  <a:rPr lang="en-US" altLang="zh-CN" sz="1600" dirty="0">
                    <a:solidFill>
                      <a:srgbClr val="404040"/>
                    </a:solidFill>
                  </a:rPr>
                  <a:t>GPU</a:t>
                </a:r>
                <a:r>
                  <a:rPr lang="zh-CN" altLang="en-US" sz="1600" dirty="0">
                    <a:solidFill>
                      <a:srgbClr val="404040"/>
                    </a:solidFill>
                  </a:rPr>
                  <a:t>加速来提高其去噪性能</a:t>
                </a:r>
                <a:endParaRPr lang="en-US" altLang="zh-CN" sz="1600" dirty="0">
                  <a:solidFill>
                    <a:srgbClr val="404040"/>
                  </a:solidFill>
                </a:endParaRPr>
              </a:p>
            </p:txBody>
          </p:sp>
          <p:sp>
            <p:nvSpPr>
              <p:cNvPr id="36" name="矩形 35"/>
              <p:cNvSpPr/>
              <p:nvPr/>
            </p:nvSpPr>
            <p:spPr>
              <a:xfrm>
                <a:off x="2900497" y="2669688"/>
                <a:ext cx="2031325" cy="461665"/>
              </a:xfrm>
              <a:prstGeom prst="rect">
                <a:avLst/>
              </a:prstGeom>
            </p:spPr>
            <p:txBody>
              <a:bodyPr wrap="none">
                <a:spAutoFit/>
              </a:bodyPr>
              <a:lstStyle/>
              <a:p>
                <a:r>
                  <a:rPr lang="zh-CN" altLang="en-US" sz="2400" b="1" dirty="0">
                    <a:solidFill>
                      <a:schemeClr val="accent1">
                        <a:lumMod val="75000"/>
                      </a:schemeClr>
                    </a:solidFill>
                  </a:rPr>
                  <a:t>较高的并行性</a:t>
                </a:r>
              </a:p>
            </p:txBody>
          </p:sp>
        </p:grpSp>
      </p:grpSp>
    </p:spTree>
    <p:extLst>
      <p:ext uri="{BB962C8B-B14F-4D97-AF65-F5344CB8AC3E}">
        <p14:creationId xmlns:p14="http://schemas.microsoft.com/office/powerpoint/2010/main" val="27794066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anim calcmode="lin" valueType="num">
                                      <p:cBhvr>
                                        <p:cTn id="20" dur="500" fill="hold"/>
                                        <p:tgtEl>
                                          <p:spTgt spid="32"/>
                                        </p:tgtEl>
                                        <p:attrNameLst>
                                          <p:attrName>ppt_x</p:attrName>
                                        </p:attrNameLst>
                                      </p:cBhvr>
                                      <p:tavLst>
                                        <p:tav tm="0">
                                          <p:val>
                                            <p:strVal val="#ppt_x"/>
                                          </p:val>
                                        </p:tav>
                                        <p:tav tm="100000">
                                          <p:val>
                                            <p:strVal val="#ppt_x"/>
                                          </p:val>
                                        </p:tav>
                                      </p:tavLst>
                                    </p:anim>
                                    <p:anim calcmode="lin" valueType="num">
                                      <p:cBhvr>
                                        <p:cTn id="2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ppt_x</p:attrName>
                                        </p:attrNameLst>
                                      </p:cBhvr>
                                      <p:tavLst>
                                        <p:tav tm="0">
                                          <p:val>
                                            <p:strVal val="#ppt_x"/>
                                          </p:val>
                                        </p:tav>
                                        <p:tav tm="100000">
                                          <p:val>
                                            <p:strVal val="#ppt_x"/>
                                          </p:val>
                                        </p:tav>
                                      </p:tavLst>
                                    </p:anim>
                                    <p:anim calcmode="lin" valueType="num">
                                      <p:cBhvr>
                                        <p:cTn id="28"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2.29167E-6 2.22222E-6 L 0.01563 -0.03287 " pathEditMode="relative" rAng="0" ptsTypes="AA">
                                      <p:cBhvr>
                                        <p:cTn id="32" dur="1250" fill="hold"/>
                                        <p:tgtEl>
                                          <p:spTgt spid="32"/>
                                        </p:tgtEl>
                                        <p:attrNameLst>
                                          <p:attrName>ppt_x</p:attrName>
                                          <p:attrName>ppt_y</p:attrName>
                                        </p:attrNameLst>
                                      </p:cBhvr>
                                      <p:rCtr x="781" y="-1644"/>
                                    </p:animMotion>
                                  </p:childTnLst>
                                </p:cTn>
                              </p:par>
                              <p:par>
                                <p:cTn id="33" presetID="42" presetClass="path" presetSubtype="0" accel="50000" decel="50000" fill="hold" nodeType="withEffect">
                                  <p:stCondLst>
                                    <p:cond delay="0"/>
                                  </p:stCondLst>
                                  <p:childTnLst>
                                    <p:animMotion origin="layout" path="M -1.04167E-6 -1.11111E-6 L -0.05351 0.21945 " pathEditMode="relative" rAng="0" ptsTypes="AA">
                                      <p:cBhvr>
                                        <p:cTn id="34" dur="1250" fill="hold"/>
                                        <p:tgtEl>
                                          <p:spTgt spid="10"/>
                                        </p:tgtEl>
                                        <p:attrNameLst>
                                          <p:attrName>ppt_x</p:attrName>
                                          <p:attrName>ppt_y</p:attrName>
                                        </p:attrNameLst>
                                      </p:cBhvr>
                                      <p:rCtr x="-2682" y="10972"/>
                                    </p:animMotion>
                                  </p:childTnLst>
                                </p:cTn>
                              </p:par>
                              <p:par>
                                <p:cTn id="35" presetID="64" presetClass="path" presetSubtype="0" accel="50000" decel="50000" fill="hold" nodeType="withEffect">
                                  <p:stCondLst>
                                    <p:cond delay="0"/>
                                  </p:stCondLst>
                                  <p:childTnLst>
                                    <p:animMotion origin="layout" path="M 4.375E-6 1.85185E-6 L 0.16744 -0.27269 " pathEditMode="relative" rAng="0" ptsTypes="AA">
                                      <p:cBhvr>
                                        <p:cTn id="36" dur="1250" fill="hold"/>
                                        <p:tgtEl>
                                          <p:spTgt spid="21"/>
                                        </p:tgtEl>
                                        <p:attrNameLst>
                                          <p:attrName>ppt_x</p:attrName>
                                          <p:attrName>ppt_y</p:attrName>
                                        </p:attrNameLst>
                                      </p:cBhvr>
                                      <p:rCtr x="8372" y="-13634"/>
                                    </p:animMotion>
                                  </p:childTnLst>
                                </p:cTn>
                              </p:par>
                              <p:par>
                                <p:cTn id="37" presetID="10" presetClass="exit" presetSubtype="0" fill="hold" nodeType="withEffect">
                                  <p:stCondLst>
                                    <p:cond delay="75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nodeType="withEffect">
                                  <p:stCondLst>
                                    <p:cond delay="750"/>
                                  </p:stCondLst>
                                  <p:childTnLst>
                                    <p:animEffect transition="out" filter="fad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par>
                                <p:cTn id="43" presetID="10" presetClass="exit" presetSubtype="0" fill="hold" nodeType="withEffect">
                                  <p:stCondLst>
                                    <p:cond delay="75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10" presetClass="entr" presetSubtype="0" fill="hold" grpId="0" nodeType="withEffect">
                                  <p:stCondLst>
                                    <p:cond delay="75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83447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功能性拓展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a:t>
            </a:r>
            <a:endParaRPr kumimoji="1" lang="en-US" altLang="zh-CN" sz="2000" dirty="0">
              <a:solidFill>
                <a:schemeClr val="bg1"/>
              </a:solidFill>
            </a:endParaRPr>
          </a:p>
          <a:p>
            <a:pPr algn="ctr"/>
            <a:r>
              <a:rPr kumimoji="1" lang="zh-CN" altLang="en-US" sz="2000" dirty="0">
                <a:solidFill>
                  <a:schemeClr val="bg1"/>
                </a:solidFill>
              </a:rPr>
              <a:t>尺寸</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mc:Choice xmlns:a14="http://schemas.microsoft.com/office/drawing/2010/main"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彩色</a:t>
            </a:r>
            <a:endParaRPr kumimoji="1" lang="en-US" altLang="zh-CN" dirty="0">
              <a:solidFill>
                <a:schemeClr val="bg1"/>
              </a:solidFill>
            </a:endParaRPr>
          </a:p>
          <a:p>
            <a:pPr algn="ctr"/>
            <a:r>
              <a:rPr kumimoji="1" lang="zh-CN" altLang="en-US" dirty="0">
                <a:solidFill>
                  <a:schemeClr val="bg1"/>
                </a:solidFill>
              </a:rPr>
              <a:t>图像</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802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250"/>
                                        <p:tgtEl>
                                          <p:spTgt spid="18"/>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250"/>
                                        <p:tgtEl>
                                          <p:spTgt spid="16"/>
                                        </p:tgtEl>
                                      </p:cBhvr>
                                    </p:animEffect>
                                  </p:childTnLst>
                                </p:cTn>
                              </p:par>
                              <p:par>
                                <p:cTn id="25" presetID="2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250"/>
                                        <p:tgtEl>
                                          <p:spTgt spid="1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50"/>
                                        <p:tgtEl>
                                          <p:spTgt spid="19"/>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05</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05</a:t>
            </a:r>
            <a:endParaRPr lang="zh-CN" altLang="en-US" dirty="0"/>
          </a:p>
        </p:txBody>
      </p:sp>
    </p:spTree>
    <p:extLst>
      <p:ext uri="{BB962C8B-B14F-4D97-AF65-F5344CB8AC3E}">
        <p14:creationId xmlns:p14="http://schemas.microsoft.com/office/powerpoint/2010/main" val="373464515"/>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Tree>
    <p:extLst>
      <p:ext uri="{BB962C8B-B14F-4D97-AF65-F5344CB8AC3E}">
        <p14:creationId xmlns:p14="http://schemas.microsoft.com/office/powerpoint/2010/main" val="1198701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sp>
        <p:nvSpPr>
          <p:cNvPr id="7" name="矩形 6"/>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6" name="矩形 25"/>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9" name="矩形 28"/>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1" name="矩形 30"/>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 name="组合 3"/>
          <p:cNvGrpSpPr/>
          <p:nvPr/>
        </p:nvGrpSpPr>
        <p:grpSpPr>
          <a:xfrm>
            <a:off x="1094979" y="1306121"/>
            <a:ext cx="2535087" cy="2652908"/>
            <a:chOff x="1094979" y="1306121"/>
            <a:chExt cx="2535087" cy="2652908"/>
          </a:xfrm>
        </p:grpSpPr>
        <p:grpSp>
          <p:nvGrpSpPr>
            <p:cNvPr id="6"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 name="椭圆 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0" name="组合 20"/>
              <p:cNvGrpSpPr/>
              <p:nvPr/>
            </p:nvGrpSpPr>
            <p:grpSpPr>
              <a:xfrm>
                <a:off x="1542029" y="2918544"/>
                <a:ext cx="507108" cy="784050"/>
                <a:chOff x="6257925" y="-9525"/>
                <a:chExt cx="1514475" cy="2341563"/>
              </a:xfrm>
              <a:solidFill>
                <a:schemeClr val="accent1">
                  <a:lumMod val="75000"/>
                </a:schemeClr>
              </a:solidFill>
            </p:grpSpPr>
            <p:sp>
              <p:nvSpPr>
                <p:cNvPr id="1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3" name="组 52"/>
            <p:cNvGrpSpPr/>
            <p:nvPr/>
          </p:nvGrpSpPr>
          <p:grpSpPr>
            <a:xfrm>
              <a:off x="1094979" y="1306121"/>
              <a:ext cx="2535087" cy="957222"/>
              <a:chOff x="1089462" y="1294982"/>
              <a:chExt cx="2535087" cy="957222"/>
            </a:xfrm>
          </p:grpSpPr>
          <p:sp>
            <p:nvSpPr>
              <p:cNvPr id="5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2" name="矩形 5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grpSp>
        <p:nvGrpSpPr>
          <p:cNvPr id="8" name="组合 7"/>
          <p:cNvGrpSpPr/>
          <p:nvPr/>
        </p:nvGrpSpPr>
        <p:grpSpPr>
          <a:xfrm>
            <a:off x="3021353" y="3543378"/>
            <a:ext cx="2535087" cy="2680729"/>
            <a:chOff x="3021353" y="3543378"/>
            <a:chExt cx="2535087" cy="2680729"/>
          </a:xfrm>
        </p:grpSpPr>
        <p:grpSp>
          <p:nvGrpSpPr>
            <p:cNvPr id="16" name="组 15"/>
            <p:cNvGrpSpPr/>
            <p:nvPr/>
          </p:nvGrpSpPr>
          <p:grpSpPr>
            <a:xfrm>
              <a:off x="3021353" y="3543378"/>
              <a:ext cx="1572796" cy="1572796"/>
              <a:chOff x="886691" y="2401677"/>
              <a:chExt cx="1817784" cy="1817784"/>
            </a:xfrm>
          </p:grpSpPr>
          <p:sp>
            <p:nvSpPr>
              <p:cNvPr id="18" name="椭圆 1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椭圆 20"/>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2" name="组合 20"/>
              <p:cNvGrpSpPr/>
              <p:nvPr/>
            </p:nvGrpSpPr>
            <p:grpSpPr>
              <a:xfrm>
                <a:off x="1542029" y="2918544"/>
                <a:ext cx="507108" cy="784050"/>
                <a:chOff x="6257925" y="-9525"/>
                <a:chExt cx="1514475" cy="2341563"/>
              </a:xfrm>
              <a:solidFill>
                <a:schemeClr val="accent1">
                  <a:lumMod val="75000"/>
                </a:schemeClr>
              </a:solidFill>
            </p:grpSpPr>
            <p:sp>
              <p:nvSpPr>
                <p:cNvPr id="23"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4" name="组 53"/>
            <p:cNvGrpSpPr/>
            <p:nvPr/>
          </p:nvGrpSpPr>
          <p:grpSpPr>
            <a:xfrm>
              <a:off x="3021353" y="5266885"/>
              <a:ext cx="2535087" cy="957222"/>
              <a:chOff x="1089462" y="1294982"/>
              <a:chExt cx="2535087" cy="957222"/>
            </a:xfrm>
          </p:grpSpPr>
          <p:sp>
            <p:nvSpPr>
              <p:cNvPr id="55"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6" name="矩形 55"/>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grpSp>
        <p:nvGrpSpPr>
          <p:cNvPr id="14" name="组合 13"/>
          <p:cNvGrpSpPr/>
          <p:nvPr/>
        </p:nvGrpSpPr>
        <p:grpSpPr>
          <a:xfrm>
            <a:off x="4997786" y="1292580"/>
            <a:ext cx="2535087" cy="2666449"/>
            <a:chOff x="4997786" y="1292580"/>
            <a:chExt cx="2535087" cy="2666449"/>
          </a:xfrm>
        </p:grpSpPr>
        <p:grpSp>
          <p:nvGrpSpPr>
            <p:cNvPr id="28" name="组 27"/>
            <p:cNvGrpSpPr/>
            <p:nvPr/>
          </p:nvGrpSpPr>
          <p:grpSpPr>
            <a:xfrm>
              <a:off x="4997786" y="2386233"/>
              <a:ext cx="1572796" cy="1572796"/>
              <a:chOff x="886691" y="2401677"/>
              <a:chExt cx="1817784" cy="1817784"/>
            </a:xfrm>
          </p:grpSpPr>
          <p:sp>
            <p:nvSpPr>
              <p:cNvPr id="38" name="椭圆 3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椭圆 3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0" name="组合 20"/>
              <p:cNvGrpSpPr/>
              <p:nvPr/>
            </p:nvGrpSpPr>
            <p:grpSpPr>
              <a:xfrm>
                <a:off x="1542029" y="2918544"/>
                <a:ext cx="507108" cy="784050"/>
                <a:chOff x="6257925" y="-9525"/>
                <a:chExt cx="1514475" cy="2341563"/>
              </a:xfrm>
              <a:solidFill>
                <a:schemeClr val="accent1">
                  <a:lumMod val="75000"/>
                </a:schemeClr>
              </a:solidFill>
            </p:grpSpPr>
            <p:sp>
              <p:nvSpPr>
                <p:cNvPr id="4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7" name="组 56"/>
            <p:cNvGrpSpPr/>
            <p:nvPr/>
          </p:nvGrpSpPr>
          <p:grpSpPr>
            <a:xfrm>
              <a:off x="4997786" y="1292580"/>
              <a:ext cx="2535087" cy="957222"/>
              <a:chOff x="1089462" y="1294982"/>
              <a:chExt cx="2535087" cy="957222"/>
            </a:xfrm>
          </p:grpSpPr>
          <p:sp>
            <p:nvSpPr>
              <p:cNvPr id="58"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9" name="矩形 58"/>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grpSp>
        <p:nvGrpSpPr>
          <p:cNvPr id="17" name="组合 16"/>
          <p:cNvGrpSpPr/>
          <p:nvPr/>
        </p:nvGrpSpPr>
        <p:grpSpPr>
          <a:xfrm>
            <a:off x="8970347" y="1292580"/>
            <a:ext cx="2535087" cy="2666449"/>
            <a:chOff x="8970347" y="1292580"/>
            <a:chExt cx="2535087" cy="2666449"/>
          </a:xfrm>
        </p:grpSpPr>
        <p:grpSp>
          <p:nvGrpSpPr>
            <p:cNvPr id="44" name="组 43"/>
            <p:cNvGrpSpPr/>
            <p:nvPr/>
          </p:nvGrpSpPr>
          <p:grpSpPr>
            <a:xfrm>
              <a:off x="8970347" y="2386233"/>
              <a:ext cx="1572796" cy="1572796"/>
              <a:chOff x="886691" y="2401677"/>
              <a:chExt cx="1817784" cy="1817784"/>
            </a:xfrm>
          </p:grpSpPr>
          <p:sp>
            <p:nvSpPr>
              <p:cNvPr id="45" name="椭圆 4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椭圆 4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7" name="组合 20"/>
              <p:cNvGrpSpPr/>
              <p:nvPr/>
            </p:nvGrpSpPr>
            <p:grpSpPr>
              <a:xfrm>
                <a:off x="1542029" y="2918544"/>
                <a:ext cx="507108" cy="784050"/>
                <a:chOff x="6257925" y="-9525"/>
                <a:chExt cx="1514475" cy="2341563"/>
              </a:xfrm>
              <a:solidFill>
                <a:schemeClr val="accent1">
                  <a:lumMod val="75000"/>
                </a:schemeClr>
              </a:solidFill>
            </p:grpSpPr>
            <p:sp>
              <p:nvSpPr>
                <p:cNvPr id="4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0" name="组 59"/>
            <p:cNvGrpSpPr/>
            <p:nvPr/>
          </p:nvGrpSpPr>
          <p:grpSpPr>
            <a:xfrm>
              <a:off x="8970347" y="1292580"/>
              <a:ext cx="2535087" cy="957222"/>
              <a:chOff x="1089462" y="1294982"/>
              <a:chExt cx="2535087" cy="957222"/>
            </a:xfrm>
          </p:grpSpPr>
          <p:sp>
            <p:nvSpPr>
              <p:cNvPr id="6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2" name="矩形 6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grpSp>
        <p:nvGrpSpPr>
          <p:cNvPr id="15" name="组合 14"/>
          <p:cNvGrpSpPr/>
          <p:nvPr/>
        </p:nvGrpSpPr>
        <p:grpSpPr>
          <a:xfrm>
            <a:off x="6919499" y="3543378"/>
            <a:ext cx="2535087" cy="2680729"/>
            <a:chOff x="6919499" y="3543378"/>
            <a:chExt cx="2535087" cy="2680729"/>
          </a:xfrm>
        </p:grpSpPr>
        <p:grpSp>
          <p:nvGrpSpPr>
            <p:cNvPr id="30" name="组 29"/>
            <p:cNvGrpSpPr/>
            <p:nvPr/>
          </p:nvGrpSpPr>
          <p:grpSpPr>
            <a:xfrm>
              <a:off x="6919499" y="3543378"/>
              <a:ext cx="1572796" cy="1572796"/>
              <a:chOff x="886691" y="2401677"/>
              <a:chExt cx="1817784" cy="1817784"/>
            </a:xfrm>
          </p:grpSpPr>
          <p:sp>
            <p:nvSpPr>
              <p:cNvPr id="32" name="椭圆 31"/>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椭圆 32"/>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4" name="组合 20"/>
              <p:cNvGrpSpPr/>
              <p:nvPr/>
            </p:nvGrpSpPr>
            <p:grpSpPr>
              <a:xfrm>
                <a:off x="1542029" y="2918544"/>
                <a:ext cx="507108" cy="784050"/>
                <a:chOff x="6257925" y="-9525"/>
                <a:chExt cx="1514475" cy="2341563"/>
              </a:xfrm>
              <a:solidFill>
                <a:schemeClr val="accent1">
                  <a:lumMod val="75000"/>
                </a:schemeClr>
              </a:solidFill>
            </p:grpSpPr>
            <p:sp>
              <p:nvSpPr>
                <p:cNvPr id="3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 62"/>
            <p:cNvGrpSpPr/>
            <p:nvPr/>
          </p:nvGrpSpPr>
          <p:grpSpPr>
            <a:xfrm>
              <a:off x="6919499" y="5266885"/>
              <a:ext cx="2535087" cy="957222"/>
              <a:chOff x="1089462" y="1294982"/>
              <a:chExt cx="2535087" cy="957222"/>
            </a:xfrm>
          </p:grpSpPr>
          <p:sp>
            <p:nvSpPr>
              <p:cNvPr id="6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5" name="矩形 64"/>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spTree>
    <p:extLst>
      <p:ext uri="{BB962C8B-B14F-4D97-AF65-F5344CB8AC3E}">
        <p14:creationId xmlns:p14="http://schemas.microsoft.com/office/powerpoint/2010/main" val="168862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sp>
        <p:nvSpPr>
          <p:cNvPr id="6" name="右箭头 5"/>
          <p:cNvSpPr/>
          <p:nvPr/>
        </p:nvSpPr>
        <p:spPr>
          <a:xfrm>
            <a:off x="753956" y="3436373"/>
            <a:ext cx="10456606" cy="280220"/>
          </a:xfrm>
          <a:prstGeom prst="rightArrow">
            <a:avLst/>
          </a:prstGeom>
          <a:gradFill>
            <a:gsLst>
              <a:gs pos="100000">
                <a:schemeClr val="bg1">
                  <a:alpha val="0"/>
                </a:schemeClr>
              </a:gs>
              <a:gs pos="67000">
                <a:schemeClr val="accent1">
                  <a:lumMod val="75000"/>
                </a:schemeClr>
              </a:gs>
              <a:gs pos="23000">
                <a:schemeClr val="accent1">
                  <a:lumMod val="50000"/>
                  <a:alpha val="8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 6"/>
          <p:cNvGrpSpPr/>
          <p:nvPr/>
        </p:nvGrpSpPr>
        <p:grpSpPr>
          <a:xfrm>
            <a:off x="753956" y="1922988"/>
            <a:ext cx="2919647" cy="1245981"/>
            <a:chOff x="886691" y="1746008"/>
            <a:chExt cx="2919647" cy="1245981"/>
          </a:xfrm>
        </p:grpSpPr>
        <p:sp>
          <p:nvSpPr>
            <p:cNvPr id="21" name="矩形 2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27" name="组 26"/>
          <p:cNvGrpSpPr/>
          <p:nvPr/>
        </p:nvGrpSpPr>
        <p:grpSpPr>
          <a:xfrm>
            <a:off x="3398834" y="3921907"/>
            <a:ext cx="2919647" cy="1245981"/>
            <a:chOff x="886691" y="1746008"/>
            <a:chExt cx="2919647" cy="1245981"/>
          </a:xfrm>
        </p:grpSpPr>
        <p:sp>
          <p:nvSpPr>
            <p:cNvPr id="28" name="矩形 27"/>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9"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0" name="组 29"/>
          <p:cNvGrpSpPr/>
          <p:nvPr/>
        </p:nvGrpSpPr>
        <p:grpSpPr>
          <a:xfrm>
            <a:off x="5817569" y="1922988"/>
            <a:ext cx="2919647" cy="1245981"/>
            <a:chOff x="886691" y="1746008"/>
            <a:chExt cx="2919647" cy="1245981"/>
          </a:xfrm>
        </p:grpSpPr>
        <p:sp>
          <p:nvSpPr>
            <p:cNvPr id="31" name="矩形 3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3" name="组 32"/>
          <p:cNvGrpSpPr/>
          <p:nvPr/>
        </p:nvGrpSpPr>
        <p:grpSpPr>
          <a:xfrm>
            <a:off x="8462447" y="3921907"/>
            <a:ext cx="2919647" cy="1245981"/>
            <a:chOff x="886691" y="1746008"/>
            <a:chExt cx="2919647" cy="1245981"/>
          </a:xfrm>
        </p:grpSpPr>
        <p:sp>
          <p:nvSpPr>
            <p:cNvPr id="34" name="矩形 33"/>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5"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spTree>
    <p:extLst>
      <p:ext uri="{BB962C8B-B14F-4D97-AF65-F5344CB8AC3E}">
        <p14:creationId xmlns:p14="http://schemas.microsoft.com/office/powerpoint/2010/main" val="56800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01</a:t>
            </a:r>
            <a:endParaRPr kumimoji="1" lang="zh-CN" altLang="en-US" dirty="0"/>
          </a:p>
        </p:txBody>
      </p:sp>
      <p:pic>
        <p:nvPicPr>
          <p:cNvPr id="9" name="图片 8"/>
          <p:cNvPicPr>
            <a:picLocks noChangeAspect="1"/>
          </p:cNvPicPr>
          <p:nvPr/>
        </p:nvPicPr>
        <p:blipFill rotWithShape="1">
          <a:blip r:embed="rId2">
            <a:extLst>
              <a:ext uri="{BEBA8EAE-BF5A-486C-A8C5-ECC9F3942E4B}">
                <a14:imgProps xmlns:a14="http://schemas.microsoft.com/office/drawing/2010/main">
                  <a14:imgLayer r:embed="rId3">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7277"/>
          <a:stretch/>
        </p:blipFill>
        <p:spPr>
          <a:xfrm>
            <a:off x="0" y="4223630"/>
            <a:ext cx="12192000" cy="2634370"/>
          </a:xfrm>
          <a:prstGeom prst="rect">
            <a:avLst/>
          </a:prstGeom>
        </p:spPr>
      </p:pic>
      <p:sp>
        <p:nvSpPr>
          <p:cNvPr id="21" name="文本框 8"/>
          <p:cNvSpPr txBox="1"/>
          <p:nvPr/>
        </p:nvSpPr>
        <p:spPr>
          <a:xfrm>
            <a:off x="2639811" y="1730638"/>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15"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0"/>
          <p:cNvGrpSpPr/>
          <p:nvPr/>
        </p:nvGrpSpPr>
        <p:grpSpPr>
          <a:xfrm>
            <a:off x="1392860" y="1853668"/>
            <a:ext cx="647034" cy="1000393"/>
            <a:chOff x="6257925" y="-9525"/>
            <a:chExt cx="1514475" cy="2341563"/>
          </a:xfrm>
          <a:solidFill>
            <a:schemeClr val="tx1"/>
          </a:solidFill>
        </p:grpSpPr>
        <p:sp>
          <p:nvSpPr>
            <p:cNvPr id="2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框 8"/>
          <p:cNvSpPr txBox="1"/>
          <p:nvPr/>
        </p:nvSpPr>
        <p:spPr>
          <a:xfrm>
            <a:off x="7882626" y="1729369"/>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29"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0"/>
          <p:cNvGrpSpPr/>
          <p:nvPr/>
        </p:nvGrpSpPr>
        <p:grpSpPr>
          <a:xfrm>
            <a:off x="6635675" y="1852399"/>
            <a:ext cx="647034" cy="1000393"/>
            <a:chOff x="6257925" y="-9525"/>
            <a:chExt cx="1514475" cy="2341563"/>
          </a:xfrm>
          <a:solidFill>
            <a:schemeClr val="tx1"/>
          </a:solidFill>
        </p:grpSpPr>
        <p:sp>
          <p:nvSpPr>
            <p:cNvPr id="3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440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研究方法</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03</a:t>
            </a:r>
            <a:endParaRPr kumimoji="1" lang="zh-CN" altLang="en-US" dirty="0"/>
          </a:p>
        </p:txBody>
      </p:sp>
      <p:sp>
        <p:nvSpPr>
          <p:cNvPr id="5" name="右箭头 4"/>
          <p:cNvSpPr/>
          <p:nvPr/>
        </p:nvSpPr>
        <p:spPr>
          <a:xfrm>
            <a:off x="8458410" y="3023420"/>
            <a:ext cx="2831690" cy="2507226"/>
          </a:xfrm>
          <a:prstGeom prst="rightArrow">
            <a:avLst>
              <a:gd name="adj1" fmla="val 65827"/>
              <a:gd name="adj2" fmla="val 435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右箭头 20"/>
          <p:cNvSpPr/>
          <p:nvPr/>
        </p:nvSpPr>
        <p:spPr>
          <a:xfrm>
            <a:off x="6400484" y="3023420"/>
            <a:ext cx="2979174" cy="2507226"/>
          </a:xfrm>
          <a:prstGeom prst="rightArrow">
            <a:avLst>
              <a:gd name="adj1" fmla="val 65827"/>
              <a:gd name="adj2" fmla="val 4352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右箭头 23"/>
          <p:cNvSpPr/>
          <p:nvPr/>
        </p:nvSpPr>
        <p:spPr>
          <a:xfrm>
            <a:off x="3946455" y="3023420"/>
            <a:ext cx="3391078" cy="2507226"/>
          </a:xfrm>
          <a:prstGeom prst="rightArrow">
            <a:avLst>
              <a:gd name="adj1" fmla="val 65827"/>
              <a:gd name="adj2" fmla="val 435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右箭头 24"/>
          <p:cNvSpPr/>
          <p:nvPr/>
        </p:nvSpPr>
        <p:spPr>
          <a:xfrm>
            <a:off x="886691" y="3023420"/>
            <a:ext cx="4017357" cy="2507226"/>
          </a:xfrm>
          <a:prstGeom prst="rightArrow">
            <a:avLst>
              <a:gd name="adj1" fmla="val 65827"/>
              <a:gd name="adj2" fmla="val 4352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6" name="组 25"/>
          <p:cNvGrpSpPr/>
          <p:nvPr/>
        </p:nvGrpSpPr>
        <p:grpSpPr>
          <a:xfrm>
            <a:off x="886691" y="2160897"/>
            <a:ext cx="2454029" cy="1005915"/>
            <a:chOff x="886691" y="1746008"/>
            <a:chExt cx="2454029" cy="1005915"/>
          </a:xfrm>
        </p:grpSpPr>
        <p:sp>
          <p:nvSpPr>
            <p:cNvPr id="29" name="矩形 2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35" name="组 34"/>
          <p:cNvGrpSpPr/>
          <p:nvPr/>
        </p:nvGrpSpPr>
        <p:grpSpPr>
          <a:xfrm>
            <a:off x="3979901" y="2160897"/>
            <a:ext cx="2454029" cy="1005915"/>
            <a:chOff x="886691" y="1746008"/>
            <a:chExt cx="2454029" cy="1005915"/>
          </a:xfrm>
        </p:grpSpPr>
        <p:sp>
          <p:nvSpPr>
            <p:cNvPr id="36" name="矩形 35"/>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7"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grpSp>
        <p:nvGrpSpPr>
          <p:cNvPr id="38" name="组 37"/>
          <p:cNvGrpSpPr/>
          <p:nvPr/>
        </p:nvGrpSpPr>
        <p:grpSpPr>
          <a:xfrm>
            <a:off x="6644761" y="2160897"/>
            <a:ext cx="2454029" cy="1005915"/>
            <a:chOff x="886691" y="1746008"/>
            <a:chExt cx="2454029" cy="1005915"/>
          </a:xfrm>
        </p:grpSpPr>
        <p:sp>
          <p:nvSpPr>
            <p:cNvPr id="39" name="矩形 3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0"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41" name="组 40"/>
          <p:cNvGrpSpPr/>
          <p:nvPr/>
        </p:nvGrpSpPr>
        <p:grpSpPr>
          <a:xfrm>
            <a:off x="9309621" y="2160897"/>
            <a:ext cx="2454029" cy="1005915"/>
            <a:chOff x="886691" y="1746008"/>
            <a:chExt cx="2454029" cy="1005915"/>
          </a:xfrm>
        </p:grpSpPr>
        <p:sp>
          <p:nvSpPr>
            <p:cNvPr id="42" name="矩形 41"/>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3"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spTree>
    <p:extLst>
      <p:ext uri="{BB962C8B-B14F-4D97-AF65-F5344CB8AC3E}">
        <p14:creationId xmlns:p14="http://schemas.microsoft.com/office/powerpoint/2010/main" val="179834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5" name="立方体 4"/>
          <p:cNvSpPr/>
          <p:nvPr/>
        </p:nvSpPr>
        <p:spPr>
          <a:xfrm>
            <a:off x="2993922" y="1194620"/>
            <a:ext cx="2698956" cy="2934929"/>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立方体 12"/>
          <p:cNvSpPr/>
          <p:nvPr/>
        </p:nvSpPr>
        <p:spPr>
          <a:xfrm>
            <a:off x="2417915" y="1815595"/>
            <a:ext cx="2698956" cy="2934929"/>
          </a:xfrm>
          <a:prstGeom prst="cube">
            <a:avLst>
              <a:gd name="adj" fmla="val 65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立方体 13"/>
          <p:cNvSpPr/>
          <p:nvPr/>
        </p:nvSpPr>
        <p:spPr>
          <a:xfrm>
            <a:off x="1841909" y="2436570"/>
            <a:ext cx="2698956"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立方体 14"/>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矩形 21"/>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23" name="文本框 8"/>
          <p:cNvSpPr txBox="1"/>
          <p:nvPr/>
        </p:nvSpPr>
        <p:spPr>
          <a:xfrm>
            <a:off x="8065485" y="125361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50000"/>
                  </a:schemeClr>
                </a:solidFill>
                <a:latin typeface="+mn-ea"/>
              </a:rPr>
              <a:t>在此处添加标题</a:t>
            </a:r>
          </a:p>
        </p:txBody>
      </p:sp>
      <p:sp>
        <p:nvSpPr>
          <p:cNvPr id="31" name="矩形 30"/>
          <p:cNvSpPr/>
          <p:nvPr/>
        </p:nvSpPr>
        <p:spPr>
          <a:xfrm>
            <a:off x="7329079" y="2931380"/>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7329079" y="2497929"/>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75000"/>
                  </a:schemeClr>
                </a:solidFill>
                <a:latin typeface="+mn-ea"/>
              </a:rPr>
              <a:t>在此处添加标题</a:t>
            </a:r>
          </a:p>
        </p:txBody>
      </p:sp>
      <p:sp>
        <p:nvSpPr>
          <p:cNvPr id="41" name="矩形 40"/>
          <p:cNvSpPr/>
          <p:nvPr/>
        </p:nvSpPr>
        <p:spPr>
          <a:xfrm>
            <a:off x="6592673" y="417569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2" name="文本框 8"/>
          <p:cNvSpPr txBox="1"/>
          <p:nvPr/>
        </p:nvSpPr>
        <p:spPr>
          <a:xfrm>
            <a:off x="6592673" y="374224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sp>
        <p:nvSpPr>
          <p:cNvPr id="44" name="矩形 4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rgbClr val="7199C9"/>
                </a:solidFill>
                <a:latin typeface="+mn-ea"/>
              </a:rPr>
              <a:t>在此处添加标题</a:t>
            </a:r>
          </a:p>
        </p:txBody>
      </p:sp>
    </p:spTree>
    <p:extLst>
      <p:ext uri="{BB962C8B-B14F-4D97-AF65-F5344CB8AC3E}">
        <p14:creationId xmlns:p14="http://schemas.microsoft.com/office/powerpoint/2010/main" val="23366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p:txBody>
          <a:bodyPr>
            <a:normAutofit lnSpcReduction="10000"/>
          </a:bodyPr>
          <a:lstStyle/>
          <a:p>
            <a:r>
              <a:rPr kumimoji="1" lang="zh-CN" altLang="en-US" dirty="0"/>
              <a:t>章节安排</a:t>
            </a:r>
          </a:p>
        </p:txBody>
      </p:sp>
      <p:sp>
        <p:nvSpPr>
          <p:cNvPr id="5" name="文本占位符 4"/>
          <p:cNvSpPr>
            <a:spLocks noGrp="1"/>
          </p:cNvSpPr>
          <p:nvPr>
            <p:ph type="body" sz="quarter" idx="13"/>
          </p:nvPr>
        </p:nvSpPr>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p:txBody>
          <a:bodyPr>
            <a:normAutofit lnSpcReduction="10000"/>
          </a:bodyPr>
          <a:lstStyle/>
          <a:p>
            <a:r>
              <a:rPr kumimoji="1" lang="zh-CN" altLang="en-US" dirty="0"/>
              <a:t>相关工作</a:t>
            </a:r>
          </a:p>
        </p:txBody>
      </p:sp>
      <p:sp>
        <p:nvSpPr>
          <p:cNvPr id="7" name="文本占位符 6"/>
          <p:cNvSpPr>
            <a:spLocks noGrp="1"/>
          </p:cNvSpPr>
          <p:nvPr>
            <p:ph type="body" sz="quarter" idx="18"/>
          </p:nvPr>
        </p:nvSpPr>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p:txBody>
          <a:bodyPr>
            <a:normAutofit lnSpcReduction="10000"/>
          </a:bodyPr>
          <a:lstStyle/>
          <a:p>
            <a:r>
              <a:rPr kumimoji="1" lang="zh-CN" altLang="en-US" dirty="0"/>
              <a:t>网络模型</a:t>
            </a:r>
          </a:p>
        </p:txBody>
      </p:sp>
      <p:sp>
        <p:nvSpPr>
          <p:cNvPr id="9" name="文本占位符 8"/>
          <p:cNvSpPr>
            <a:spLocks noGrp="1"/>
          </p:cNvSpPr>
          <p:nvPr>
            <p:ph type="body" sz="quarter" idx="20"/>
          </p:nvPr>
        </p:nvSpPr>
        <p:spPr/>
        <p:txBody>
          <a:bodyPr>
            <a:normAutofit lnSpcReduction="10000"/>
          </a:bodyPr>
          <a:lstStyle/>
          <a:p>
            <a:r>
              <a:rPr kumimoji="1" lang="en-US" altLang="zh-CN" dirty="0"/>
              <a:t>04</a:t>
            </a:r>
            <a:endParaRPr kumimoji="1" lang="zh-CN" altLang="en-US" dirty="0"/>
          </a:p>
        </p:txBody>
      </p:sp>
      <p:sp>
        <p:nvSpPr>
          <p:cNvPr id="10" name="文本占位符 9"/>
          <p:cNvSpPr>
            <a:spLocks noGrp="1"/>
          </p:cNvSpPr>
          <p:nvPr>
            <p:ph type="body" sz="quarter" idx="21"/>
          </p:nvPr>
        </p:nvSpPr>
        <p:spPr/>
        <p:txBody>
          <a:bodyPr>
            <a:normAutofit lnSpcReduction="10000"/>
          </a:bodyPr>
          <a:lstStyle/>
          <a:p>
            <a:r>
              <a:rPr kumimoji="1" lang="zh-CN" altLang="en-US" dirty="0"/>
              <a:t>结果分析</a:t>
            </a:r>
          </a:p>
        </p:txBody>
      </p:sp>
      <p:sp>
        <p:nvSpPr>
          <p:cNvPr id="11" name="文本占位符 10"/>
          <p:cNvSpPr>
            <a:spLocks noGrp="1"/>
          </p:cNvSpPr>
          <p:nvPr>
            <p:ph type="body" sz="quarter" idx="22"/>
          </p:nvPr>
        </p:nvSpPr>
        <p:spPr/>
        <p:txBody>
          <a:bodyPr>
            <a:normAutofit lnSpcReduction="10000"/>
          </a:bodyPr>
          <a:lstStyle/>
          <a:p>
            <a:r>
              <a:rPr kumimoji="1" lang="en-US" altLang="zh-CN" dirty="0"/>
              <a:t>05</a:t>
            </a:r>
            <a:endParaRPr kumimoji="1" lang="zh-CN" altLang="en-US" dirty="0"/>
          </a:p>
        </p:txBody>
      </p:sp>
      <p:sp>
        <p:nvSpPr>
          <p:cNvPr id="12" name="文本占位符 11"/>
          <p:cNvSpPr>
            <a:spLocks noGrp="1"/>
          </p:cNvSpPr>
          <p:nvPr>
            <p:ph type="body" sz="quarter" idx="23"/>
          </p:nvPr>
        </p:nvSpPr>
        <p:spPr/>
        <p:txBody>
          <a:bodyPr>
            <a:normAutofit lnSpcReduction="10000"/>
          </a:bodyPr>
          <a:lstStyle/>
          <a:p>
            <a:r>
              <a:rPr kumimoji="1" lang="zh-CN" altLang="en-US" dirty="0"/>
              <a:t>参考文献</a:t>
            </a:r>
          </a:p>
        </p:txBody>
      </p:sp>
      <p:sp>
        <p:nvSpPr>
          <p:cNvPr id="13" name="文本占位符 12"/>
          <p:cNvSpPr>
            <a:spLocks noGrp="1"/>
          </p:cNvSpPr>
          <p:nvPr>
            <p:ph type="body" sz="quarter" idx="24"/>
          </p:nvPr>
        </p:nvSpPr>
        <p:spPr/>
        <p:txBody>
          <a:bodyPr>
            <a:normAutofit lnSpcReduction="10000"/>
          </a:bodyPr>
          <a:lstStyle/>
          <a:p>
            <a:r>
              <a:rPr kumimoji="1" lang="en-US" altLang="zh-CN" dirty="0"/>
              <a:t>06</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par>
                                <p:cTn id="44" presetID="12" presetClass="entr" presetSubtype="2" fill="hold" grpId="0" nodeType="withEffect">
                                  <p:stCondLst>
                                    <p:cond delay="1000"/>
                                  </p:stCondLst>
                                  <p:childTnLst>
                                    <p:set>
                                      <p:cBhvr>
                                        <p:cTn id="45" dur="1" fill="hold">
                                          <p:stCondLst>
                                            <p:cond delay="0"/>
                                          </p:stCondLst>
                                        </p:cTn>
                                        <p:tgtEl>
                                          <p:spTgt spid="11">
                                            <p:txEl>
                                              <p:pRg st="0" end="0"/>
                                            </p:txEl>
                                          </p:spTgt>
                                        </p:tgtEl>
                                        <p:attrNameLst>
                                          <p:attrName>style.visibility</p:attrName>
                                        </p:attrNameLst>
                                      </p:cBhvr>
                                      <p:to>
                                        <p:strVal val="visible"/>
                                      </p:to>
                                    </p:set>
                                    <p:anim calcmode="lin" valueType="num">
                                      <p:cBhvr additive="base">
                                        <p:cTn id="46" dur="500"/>
                                        <p:tgtEl>
                                          <p:spTgt spid="11">
                                            <p:txEl>
                                              <p:pRg st="0" end="0"/>
                                            </p:txEl>
                                          </p:spTgt>
                                        </p:tgtEl>
                                        <p:attrNameLst>
                                          <p:attrName>ppt_x</p:attrName>
                                        </p:attrNameLst>
                                      </p:cBhvr>
                                      <p:tavLst>
                                        <p:tav tm="0">
                                          <p:val>
                                            <p:strVal val="#ppt_x+#ppt_w*1.125000"/>
                                          </p:val>
                                        </p:tav>
                                        <p:tav tm="100000">
                                          <p:val>
                                            <p:strVal val="#ppt_x"/>
                                          </p:val>
                                        </p:tav>
                                      </p:tavLst>
                                    </p:anim>
                                    <p:animEffect transition="in" filter="wipe(left)">
                                      <p:cBhvr>
                                        <p:cTn id="47" dur="500"/>
                                        <p:tgtEl>
                                          <p:spTgt spid="11">
                                            <p:txEl>
                                              <p:pRg st="0" end="0"/>
                                            </p:txEl>
                                          </p:spTgt>
                                        </p:tgtEl>
                                      </p:cBhvr>
                                    </p:animEffect>
                                  </p:childTnLst>
                                </p:cTn>
                              </p:par>
                              <p:par>
                                <p:cTn id="48" presetID="12" presetClass="entr" presetSubtype="2" fill="hold" grpId="0" nodeType="withEffect">
                                  <p:stCondLst>
                                    <p:cond delay="1000"/>
                                  </p:stCondLst>
                                  <p:childTnLst>
                                    <p:set>
                                      <p:cBhvr>
                                        <p:cTn id="49" dur="1" fill="hold">
                                          <p:stCondLst>
                                            <p:cond delay="0"/>
                                          </p:stCondLst>
                                        </p:cTn>
                                        <p:tgtEl>
                                          <p:spTgt spid="10">
                                            <p:txEl>
                                              <p:pRg st="0" end="0"/>
                                            </p:txEl>
                                          </p:spTgt>
                                        </p:tgtEl>
                                        <p:attrNameLst>
                                          <p:attrName>style.visibility</p:attrName>
                                        </p:attrNameLst>
                                      </p:cBhvr>
                                      <p:to>
                                        <p:strVal val="visible"/>
                                      </p:to>
                                    </p:set>
                                    <p:anim calcmode="lin" valueType="num">
                                      <p:cBhvr additive="base">
                                        <p:cTn id="50" dur="5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51" dur="500"/>
                                        <p:tgtEl>
                                          <p:spTgt spid="10">
                                            <p:txEl>
                                              <p:pRg st="0" end="0"/>
                                            </p:txEl>
                                          </p:spTgt>
                                        </p:tgtEl>
                                      </p:cBhvr>
                                    </p:animEffect>
                                  </p:childTnLst>
                                </p:cTn>
                              </p:par>
                              <p:par>
                                <p:cTn id="52" presetID="12" presetClass="entr" presetSubtype="2" fill="hold" grpId="0" nodeType="withEffect">
                                  <p:stCondLst>
                                    <p:cond delay="1250"/>
                                  </p:stCondLst>
                                  <p:childTnLst>
                                    <p:set>
                                      <p:cBhvr>
                                        <p:cTn id="53" dur="1" fill="hold">
                                          <p:stCondLst>
                                            <p:cond delay="0"/>
                                          </p:stCondLst>
                                        </p:cTn>
                                        <p:tgtEl>
                                          <p:spTgt spid="13">
                                            <p:txEl>
                                              <p:pRg st="0" end="0"/>
                                            </p:txEl>
                                          </p:spTgt>
                                        </p:tgtEl>
                                        <p:attrNameLst>
                                          <p:attrName>style.visibility</p:attrName>
                                        </p:attrNameLst>
                                      </p:cBhvr>
                                      <p:to>
                                        <p:strVal val="visible"/>
                                      </p:to>
                                    </p:set>
                                    <p:anim calcmode="lin" valueType="num">
                                      <p:cBhvr additive="base">
                                        <p:cTn id="54" dur="500"/>
                                        <p:tgtEl>
                                          <p:spTgt spid="13">
                                            <p:txEl>
                                              <p:pRg st="0" end="0"/>
                                            </p:txEl>
                                          </p:spTgt>
                                        </p:tgtEl>
                                        <p:attrNameLst>
                                          <p:attrName>ppt_x</p:attrName>
                                        </p:attrNameLst>
                                      </p:cBhvr>
                                      <p:tavLst>
                                        <p:tav tm="0">
                                          <p:val>
                                            <p:strVal val="#ppt_x+#ppt_w*1.125000"/>
                                          </p:val>
                                        </p:tav>
                                        <p:tav tm="100000">
                                          <p:val>
                                            <p:strVal val="#ppt_x"/>
                                          </p:val>
                                        </p:tav>
                                      </p:tavLst>
                                    </p:anim>
                                    <p:animEffect transition="in" filter="wipe(left)">
                                      <p:cBhvr>
                                        <p:cTn id="55" dur="500"/>
                                        <p:tgtEl>
                                          <p:spTgt spid="13">
                                            <p:txEl>
                                              <p:pRg st="0" end="0"/>
                                            </p:txEl>
                                          </p:spTgt>
                                        </p:tgtEl>
                                      </p:cBhvr>
                                    </p:animEffect>
                                  </p:childTnLst>
                                </p:cTn>
                              </p:par>
                              <p:par>
                                <p:cTn id="56" presetID="12" presetClass="entr" presetSubtype="2" fill="hold" grpId="0" nodeType="withEffect">
                                  <p:stCondLst>
                                    <p:cond delay="1250"/>
                                  </p:stCondLst>
                                  <p:childTnLst>
                                    <p:set>
                                      <p:cBhvr>
                                        <p:cTn id="57" dur="1" fill="hold">
                                          <p:stCondLst>
                                            <p:cond delay="0"/>
                                          </p:stCondLst>
                                        </p:cTn>
                                        <p:tgtEl>
                                          <p:spTgt spid="12">
                                            <p:txEl>
                                              <p:pRg st="0" end="0"/>
                                            </p:txEl>
                                          </p:spTgt>
                                        </p:tgtEl>
                                        <p:attrNameLst>
                                          <p:attrName>style.visibility</p:attrName>
                                        </p:attrNameLst>
                                      </p:cBhvr>
                                      <p:to>
                                        <p:strVal val="visible"/>
                                      </p:to>
                                    </p:set>
                                    <p:anim calcmode="lin" valueType="num">
                                      <p:cBhvr additive="base">
                                        <p:cTn id="58" dur="500"/>
                                        <p:tgtEl>
                                          <p:spTgt spid="12">
                                            <p:txEl>
                                              <p:pRg st="0" end="0"/>
                                            </p:txEl>
                                          </p:spTgt>
                                        </p:tgtEl>
                                        <p:attrNameLst>
                                          <p:attrName>ppt_x</p:attrName>
                                        </p:attrNameLst>
                                      </p:cBhvr>
                                      <p:tavLst>
                                        <p:tav tm="0">
                                          <p:val>
                                            <p:strVal val="#ppt_x+#ppt_w*1.125000"/>
                                          </p:val>
                                        </p:tav>
                                        <p:tav tm="100000">
                                          <p:val>
                                            <p:strVal val="#ppt_x"/>
                                          </p:val>
                                        </p:tav>
                                      </p:tavLst>
                                    </p:anim>
                                    <p:animEffect transition="in" filter="wipe(left)">
                                      <p:cBhvr>
                                        <p:cTn id="5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0" grpId="0" build="p"/>
      <p:bldP spid="11" grpId="0" build="p"/>
      <p:bldP spid="12" grpId="0" build="p"/>
      <p:bldP spid="13" grpId="0" build="p"/>
      <p:bldP spid="14"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9609" y="1198953"/>
            <a:ext cx="3514538" cy="572994"/>
          </a:xfrm>
        </p:spPr>
        <p:txBody>
          <a:bodyPr/>
          <a:lstStyle/>
          <a:p>
            <a:r>
              <a:rPr kumimoji="1" lang="en-US" altLang="zh-CN" dirty="0"/>
              <a:t>02</a:t>
            </a:r>
            <a:r>
              <a:rPr kumimoji="1" lang="zh-CN" altLang="en-US" dirty="0"/>
              <a:t> 论文结构</a:t>
            </a:r>
          </a:p>
        </p:txBody>
      </p:sp>
      <p:sp>
        <p:nvSpPr>
          <p:cNvPr id="8" name="矩形 7"/>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2" name="矩形 11"/>
          <p:cNvSpPr/>
          <p:nvPr/>
        </p:nvSpPr>
        <p:spPr>
          <a:xfrm>
            <a:off x="2922494" y="3558989"/>
            <a:ext cx="4158307"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3" name="矩形 12"/>
          <p:cNvSpPr/>
          <p:nvPr/>
        </p:nvSpPr>
        <p:spPr>
          <a:xfrm>
            <a:off x="7262727" y="3558989"/>
            <a:ext cx="4158307" cy="9861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7" name="矩形 16"/>
          <p:cNvSpPr/>
          <p:nvPr/>
        </p:nvSpPr>
        <p:spPr>
          <a:xfrm>
            <a:off x="2922494"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18" name="矩形 17"/>
          <p:cNvSpPr/>
          <p:nvPr/>
        </p:nvSpPr>
        <p:spPr>
          <a:xfrm>
            <a:off x="5046155"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23" name="矩形 22"/>
          <p:cNvSpPr/>
          <p:nvPr/>
        </p:nvSpPr>
        <p:spPr>
          <a:xfrm>
            <a:off x="7262726"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24" name="矩形 23"/>
          <p:cNvSpPr/>
          <p:nvPr/>
        </p:nvSpPr>
        <p:spPr>
          <a:xfrm>
            <a:off x="9386387" y="4805084"/>
            <a:ext cx="2034646"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ADD</a:t>
            </a:r>
            <a:r>
              <a:rPr kumimoji="1" lang="zh-CN" altLang="en-US" dirty="0">
                <a:solidFill>
                  <a:schemeClr val="bg1"/>
                </a:solidFill>
              </a:rPr>
              <a:t> </a:t>
            </a:r>
            <a:r>
              <a:rPr kumimoji="1" lang="en-US" altLang="zh-CN" dirty="0">
                <a:solidFill>
                  <a:schemeClr val="bg1"/>
                </a:solidFill>
              </a:rPr>
              <a:t>YOUR</a:t>
            </a:r>
            <a:r>
              <a:rPr kumimoji="1" lang="zh-CN" altLang="en-US" dirty="0">
                <a:solidFill>
                  <a:schemeClr val="bg1"/>
                </a:solidFill>
              </a:rPr>
              <a:t> </a:t>
            </a:r>
            <a:r>
              <a:rPr kumimoji="1" lang="en-US" altLang="zh-CN" dirty="0">
                <a:solidFill>
                  <a:schemeClr val="bg1"/>
                </a:solidFill>
              </a:rPr>
              <a:t>TITLE</a:t>
            </a:r>
            <a:r>
              <a:rPr kumimoji="1" lang="zh-CN" altLang="en-US" dirty="0">
                <a:solidFill>
                  <a:schemeClr val="bg1"/>
                </a:solidFill>
              </a:rPr>
              <a:t> </a:t>
            </a:r>
            <a:r>
              <a:rPr kumimoji="1" lang="en-US" altLang="zh-CN" dirty="0">
                <a:solidFill>
                  <a:schemeClr val="bg1"/>
                </a:solidFill>
              </a:rPr>
              <a:t>HERE</a:t>
            </a:r>
            <a:endParaRPr kumimoji="1" lang="zh-CN" altLang="en-US" dirty="0">
              <a:solidFill>
                <a:schemeClr val="bg1"/>
              </a:solidFill>
            </a:endParaRPr>
          </a:p>
        </p:txBody>
      </p:sp>
      <p:sp>
        <p:nvSpPr>
          <p:cNvPr id="25" name="矩形 24"/>
          <p:cNvSpPr/>
          <p:nvPr/>
        </p:nvSpPr>
        <p:spPr>
          <a:xfrm>
            <a:off x="928882" y="2641685"/>
            <a:ext cx="1107996" cy="507831"/>
          </a:xfrm>
          <a:prstGeom prst="rect">
            <a:avLst/>
          </a:prstGeom>
        </p:spPr>
        <p:txBody>
          <a:bodyPr wrap="none">
            <a:spAutoFit/>
          </a:bodyPr>
          <a:lstStyle/>
          <a:p>
            <a:pPr>
              <a:lnSpc>
                <a:spcPct val="150000"/>
              </a:lnSpc>
            </a:pPr>
            <a:r>
              <a:rPr lang="zh-CN" altLang="en-US" b="1">
                <a:solidFill>
                  <a:schemeClr val="accent1"/>
                </a:solidFill>
              </a:rPr>
              <a:t>第一层级</a:t>
            </a:r>
            <a:endParaRPr lang="en-US" altLang="zh-CN" b="1" dirty="0">
              <a:solidFill>
                <a:schemeClr val="accent1"/>
              </a:solidFill>
            </a:endParaRPr>
          </a:p>
        </p:txBody>
      </p:sp>
      <p:sp>
        <p:nvSpPr>
          <p:cNvPr id="26" name="矩形 25"/>
          <p:cNvSpPr/>
          <p:nvPr/>
        </p:nvSpPr>
        <p:spPr>
          <a:xfrm>
            <a:off x="928882" y="3798132"/>
            <a:ext cx="1107996" cy="507831"/>
          </a:xfrm>
          <a:prstGeom prst="rect">
            <a:avLst/>
          </a:prstGeom>
        </p:spPr>
        <p:txBody>
          <a:bodyPr wrap="none">
            <a:spAutoFit/>
          </a:bodyPr>
          <a:lstStyle/>
          <a:p>
            <a:pPr>
              <a:lnSpc>
                <a:spcPct val="150000"/>
              </a:lnSpc>
            </a:pPr>
            <a:r>
              <a:rPr lang="zh-CN" altLang="en-US" b="1" dirty="0">
                <a:solidFill>
                  <a:schemeClr val="accent1"/>
                </a:solidFill>
              </a:rPr>
              <a:t>第二层级</a:t>
            </a:r>
            <a:endParaRPr lang="en-US" altLang="zh-CN" b="1" dirty="0">
              <a:solidFill>
                <a:schemeClr val="accent1"/>
              </a:solidFill>
            </a:endParaRPr>
          </a:p>
        </p:txBody>
      </p:sp>
      <p:sp>
        <p:nvSpPr>
          <p:cNvPr id="27" name="矩形 26"/>
          <p:cNvSpPr/>
          <p:nvPr/>
        </p:nvSpPr>
        <p:spPr>
          <a:xfrm>
            <a:off x="928882" y="5044227"/>
            <a:ext cx="1107996" cy="507831"/>
          </a:xfrm>
          <a:prstGeom prst="rect">
            <a:avLst/>
          </a:prstGeom>
        </p:spPr>
        <p:txBody>
          <a:bodyPr wrap="none">
            <a:spAutoFit/>
          </a:bodyPr>
          <a:lstStyle/>
          <a:p>
            <a:pPr>
              <a:lnSpc>
                <a:spcPct val="150000"/>
              </a:lnSpc>
            </a:pPr>
            <a:r>
              <a:rPr lang="zh-CN" altLang="en-US" b="1" dirty="0">
                <a:solidFill>
                  <a:schemeClr val="accent1"/>
                </a:solidFill>
              </a:rPr>
              <a:t>第三层级</a:t>
            </a:r>
            <a:endParaRPr lang="en-US" altLang="zh-CN" b="1" dirty="0">
              <a:solidFill>
                <a:schemeClr val="accent1"/>
              </a:solidFill>
            </a:endParaRPr>
          </a:p>
        </p:txBody>
      </p:sp>
      <p:pic>
        <p:nvPicPr>
          <p:cNvPr id="28" name="图片 2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587" y="6352353"/>
            <a:ext cx="2016826" cy="266221"/>
          </a:xfrm>
          <a:prstGeom prst="rect">
            <a:avLst/>
          </a:prstGeom>
        </p:spPr>
      </p:pic>
    </p:spTree>
    <p:extLst>
      <p:ext uri="{BB962C8B-B14F-4D97-AF65-F5344CB8AC3E}">
        <p14:creationId xmlns:p14="http://schemas.microsoft.com/office/powerpoint/2010/main" val="572132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4" name="梯形 3"/>
          <p:cNvSpPr/>
          <p:nvPr/>
        </p:nvSpPr>
        <p:spPr>
          <a:xfrm>
            <a:off x="-1622323" y="5206181"/>
            <a:ext cx="8524570" cy="1150374"/>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梯形 16"/>
          <p:cNvSpPr/>
          <p:nvPr/>
        </p:nvSpPr>
        <p:spPr>
          <a:xfrm>
            <a:off x="-1292113" y="3942737"/>
            <a:ext cx="7864147" cy="1150374"/>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梯形 17"/>
          <p:cNvSpPr/>
          <p:nvPr/>
        </p:nvSpPr>
        <p:spPr>
          <a:xfrm>
            <a:off x="-961900" y="2679293"/>
            <a:ext cx="7193976" cy="1150374"/>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梯形 19"/>
          <p:cNvSpPr/>
          <p:nvPr/>
        </p:nvSpPr>
        <p:spPr>
          <a:xfrm>
            <a:off x="-621942" y="1415849"/>
            <a:ext cx="6507676" cy="1150374"/>
          </a:xfrm>
          <a:prstGeom prst="trapezoi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矩形 20"/>
          <p:cNvSpPr/>
          <p:nvPr/>
        </p:nvSpPr>
        <p:spPr>
          <a:xfrm>
            <a:off x="1082912" y="1704804"/>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4" name="矩形 23"/>
          <p:cNvSpPr/>
          <p:nvPr/>
        </p:nvSpPr>
        <p:spPr>
          <a:xfrm>
            <a:off x="1075891" y="2968248"/>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5" name="矩形 24"/>
          <p:cNvSpPr/>
          <p:nvPr/>
        </p:nvSpPr>
        <p:spPr>
          <a:xfrm>
            <a:off x="1075891" y="4231692"/>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6" name="矩形 25"/>
          <p:cNvSpPr/>
          <p:nvPr/>
        </p:nvSpPr>
        <p:spPr>
          <a:xfrm>
            <a:off x="1075891" y="5495136"/>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9" name="矩形 28"/>
          <p:cNvSpPr/>
          <p:nvPr/>
        </p:nvSpPr>
        <p:spPr>
          <a:xfrm>
            <a:off x="7818151" y="2968248"/>
            <a:ext cx="3302133" cy="1772793"/>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30" name="文本框 8"/>
          <p:cNvSpPr txBox="1"/>
          <p:nvPr/>
        </p:nvSpPr>
        <p:spPr>
          <a:xfrm>
            <a:off x="7818151" y="2534797"/>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在此处添加小结标题</a:t>
            </a:r>
          </a:p>
        </p:txBody>
      </p:sp>
    </p:spTree>
    <p:extLst>
      <p:ext uri="{BB962C8B-B14F-4D97-AF65-F5344CB8AC3E}">
        <p14:creationId xmlns:p14="http://schemas.microsoft.com/office/powerpoint/2010/main" val="137671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1000" fill="hold"/>
                                        <p:tgtEl>
                                          <p:spTgt spid="10"/>
                                        </p:tgtEl>
                                      </p:cBhvr>
                                      <p:by x="50000" y="50000"/>
                                    </p:animScale>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0 -1.11111E-6 L -0.16732 -0.00417 " pathEditMode="relative" rAng="0" ptsTypes="AA">
                                      <p:cBhvr>
                                        <p:cTn id="22" dur="1000" fill="hold"/>
                                        <p:tgtEl>
                                          <p:spTgt spid="7"/>
                                        </p:tgtEl>
                                        <p:attrNameLst>
                                          <p:attrName>ppt_x</p:attrName>
                                          <p:attrName>ppt_y</p:attrName>
                                        </p:attrNameLst>
                                      </p:cBhvr>
                                      <p:rCtr x="-8372" y="-208"/>
                                    </p:animMotion>
                                  </p:childTnLst>
                                </p:cTn>
                              </p:par>
                              <p:par>
                                <p:cTn id="23" presetID="63" presetClass="path" presetSubtype="0" accel="50000" decel="50000" fill="hold" nodeType="withEffect">
                                  <p:stCondLst>
                                    <p:cond delay="0"/>
                                  </p:stCondLst>
                                  <p:childTnLst>
                                    <p:animMotion origin="layout" path="M 1.875E-6 -1.11111E-6 L 0.1375 -1.11111E-6 " pathEditMode="relative" rAng="0" ptsTypes="AA">
                                      <p:cBhvr>
                                        <p:cTn id="24" dur="1000" fill="hold"/>
                                        <p:tgtEl>
                                          <p:spTgt spid="8"/>
                                        </p:tgtEl>
                                        <p:attrNameLst>
                                          <p:attrName>ppt_x</p:attrName>
                                          <p:attrName>ppt_y</p:attrName>
                                        </p:attrNameLst>
                                      </p:cBhvr>
                                      <p:rCtr x="6875" y="0"/>
                                    </p:animMotion>
                                  </p:childTnLst>
                                </p:cTn>
                              </p:par>
                              <p:par>
                                <p:cTn id="25" presetID="10" presetClass="entr" presetSubtype="0" fill="hold"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7"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章节安排</a:t>
            </a:r>
          </a:p>
        </p:txBody>
      </p:sp>
      <p:sp>
        <p:nvSpPr>
          <p:cNvPr id="8"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Tree>
    <p:extLst>
      <p:ext uri="{BB962C8B-B14F-4D97-AF65-F5344CB8AC3E}">
        <p14:creationId xmlns:p14="http://schemas.microsoft.com/office/powerpoint/2010/main" val="14367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grpSp>
        <p:nvGrpSpPr>
          <p:cNvPr id="59" name="组合 58"/>
          <p:cNvGrpSpPr/>
          <p:nvPr/>
        </p:nvGrpSpPr>
        <p:grpSpPr>
          <a:xfrm>
            <a:off x="1094979" y="1306121"/>
            <a:ext cx="2535087" cy="2652908"/>
            <a:chOff x="1094979" y="1306121"/>
            <a:chExt cx="2535087" cy="2652908"/>
          </a:xfrm>
        </p:grpSpPr>
        <p:grpSp>
          <p:nvGrpSpPr>
            <p:cNvPr id="60" name="组 5"/>
            <p:cNvGrpSpPr/>
            <p:nvPr/>
          </p:nvGrpSpPr>
          <p:grpSpPr>
            <a:xfrm>
              <a:off x="1099641" y="2386233"/>
              <a:ext cx="1572796" cy="1572796"/>
              <a:chOff x="886691" y="2401677"/>
              <a:chExt cx="1817784" cy="1817784"/>
            </a:xfrm>
          </p:grpSpPr>
          <p:sp>
            <p:nvSpPr>
              <p:cNvPr id="64" name="椭圆 63"/>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6" name="组合 20"/>
              <p:cNvGrpSpPr/>
              <p:nvPr/>
            </p:nvGrpSpPr>
            <p:grpSpPr>
              <a:xfrm>
                <a:off x="1542029" y="2918544"/>
                <a:ext cx="507108" cy="784050"/>
                <a:chOff x="6257925" y="-9525"/>
                <a:chExt cx="1514475" cy="2341563"/>
              </a:xfrm>
              <a:solidFill>
                <a:schemeClr val="accent1">
                  <a:lumMod val="75000"/>
                </a:schemeClr>
              </a:solidFill>
            </p:grpSpPr>
            <p:sp>
              <p:nvSpPr>
                <p:cNvPr id="67"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1" name="组 52"/>
            <p:cNvGrpSpPr/>
            <p:nvPr/>
          </p:nvGrpSpPr>
          <p:grpSpPr>
            <a:xfrm>
              <a:off x="1094979" y="1306121"/>
              <a:ext cx="2535087" cy="957222"/>
              <a:chOff x="1089462" y="1294982"/>
              <a:chExt cx="2535087" cy="957222"/>
            </a:xfrm>
          </p:grpSpPr>
          <p:sp>
            <p:nvSpPr>
              <p:cNvPr id="62"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63" name="矩形 62"/>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spTree>
    <p:extLst>
      <p:ext uri="{BB962C8B-B14F-4D97-AF65-F5344CB8AC3E}">
        <p14:creationId xmlns:p14="http://schemas.microsoft.com/office/powerpoint/2010/main" val="11868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0-ppt_h/2"/>
                                          </p:val>
                                        </p:tav>
                                      </p:tavLst>
                                    </p:anim>
                                    <p:set>
                                      <p:cBhvr>
                                        <p:cTn id="8" dur="1" fill="hold">
                                          <p:stCondLst>
                                            <p:cond delay="499"/>
                                          </p:stCondLst>
                                        </p:cTn>
                                        <p:tgtEl>
                                          <p:spTgt spid="4"/>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anim calcmode="lin" valueType="num">
                                      <p:cBhvr>
                                        <p:cTn id="20" dur="500" fill="hold"/>
                                        <p:tgtEl>
                                          <p:spTgt spid="59"/>
                                        </p:tgtEl>
                                        <p:attrNameLst>
                                          <p:attrName>ppt_x</p:attrName>
                                        </p:attrNameLst>
                                      </p:cBhvr>
                                      <p:tavLst>
                                        <p:tav tm="0">
                                          <p:val>
                                            <p:strVal val="#ppt_x"/>
                                          </p:val>
                                        </p:tav>
                                        <p:tav tm="100000">
                                          <p:val>
                                            <p:strVal val="#ppt_x"/>
                                          </p:val>
                                        </p:tav>
                                      </p:tavLst>
                                    </p:anim>
                                    <p:anim calcmode="lin" valueType="num">
                                      <p:cBhvr>
                                        <p:cTn id="21"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11" name="矩形 10"/>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 name="矩形 18"/>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矩形 26"/>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矩形 34"/>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8" name="组合 57"/>
          <p:cNvGrpSpPr/>
          <p:nvPr/>
        </p:nvGrpSpPr>
        <p:grpSpPr>
          <a:xfrm>
            <a:off x="1094979" y="1306121"/>
            <a:ext cx="2535087" cy="2652908"/>
            <a:chOff x="1094979" y="1306121"/>
            <a:chExt cx="2535087" cy="2652908"/>
          </a:xfrm>
        </p:grpSpPr>
        <p:grpSp>
          <p:nvGrpSpPr>
            <p:cNvPr id="4"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椭圆 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合 20"/>
              <p:cNvGrpSpPr/>
              <p:nvPr/>
            </p:nvGrpSpPr>
            <p:grpSpPr>
              <a:xfrm>
                <a:off x="1542029" y="2918544"/>
                <a:ext cx="507108" cy="784050"/>
                <a:chOff x="6257925" y="-9525"/>
                <a:chExt cx="1514475" cy="2341563"/>
              </a:xfrm>
              <a:solidFill>
                <a:schemeClr val="accent1">
                  <a:lumMod val="75000"/>
                </a:schemeClr>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3" name="组 52"/>
            <p:cNvGrpSpPr/>
            <p:nvPr/>
          </p:nvGrpSpPr>
          <p:grpSpPr>
            <a:xfrm>
              <a:off x="1094979" y="1306121"/>
              <a:ext cx="2535087" cy="957222"/>
              <a:chOff x="1089462" y="1294982"/>
              <a:chExt cx="2535087" cy="957222"/>
            </a:xfrm>
          </p:grpSpPr>
          <p:sp>
            <p:nvSpPr>
              <p:cNvPr id="4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45" name="矩形 44"/>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grpSp>
        <p:nvGrpSpPr>
          <p:cNvPr id="59" name="组合 58"/>
          <p:cNvGrpSpPr/>
          <p:nvPr/>
        </p:nvGrpSpPr>
        <p:grpSpPr>
          <a:xfrm>
            <a:off x="3021353" y="3543378"/>
            <a:ext cx="2535087" cy="2680729"/>
            <a:chOff x="3021353" y="3543378"/>
            <a:chExt cx="2535087" cy="2680729"/>
          </a:xfrm>
        </p:grpSpPr>
        <p:grpSp>
          <p:nvGrpSpPr>
            <p:cNvPr id="12" name="组 15"/>
            <p:cNvGrpSpPr/>
            <p:nvPr/>
          </p:nvGrpSpPr>
          <p:grpSpPr>
            <a:xfrm>
              <a:off x="3021353" y="3543378"/>
              <a:ext cx="1572796" cy="1572796"/>
              <a:chOff x="886691" y="2401677"/>
              <a:chExt cx="1817784" cy="1817784"/>
            </a:xfrm>
          </p:grpSpPr>
          <p:sp>
            <p:nvSpPr>
              <p:cNvPr id="13" name="椭圆 12"/>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5" name="组合 20"/>
              <p:cNvGrpSpPr/>
              <p:nvPr/>
            </p:nvGrpSpPr>
            <p:grpSpPr>
              <a:xfrm>
                <a:off x="1542029" y="2918544"/>
                <a:ext cx="507108" cy="784050"/>
                <a:chOff x="6257925" y="-9525"/>
                <a:chExt cx="1514475" cy="2341563"/>
              </a:xfrm>
              <a:solidFill>
                <a:schemeClr val="accent1">
                  <a:lumMod val="75000"/>
                </a:schemeClr>
              </a:solidFill>
            </p:grpSpPr>
            <p:sp>
              <p:nvSpPr>
                <p:cNvPr id="16"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 name="组 53"/>
            <p:cNvGrpSpPr/>
            <p:nvPr/>
          </p:nvGrpSpPr>
          <p:grpSpPr>
            <a:xfrm>
              <a:off x="3021353" y="5266885"/>
              <a:ext cx="2535087" cy="957222"/>
              <a:chOff x="1089462" y="1294982"/>
              <a:chExt cx="2535087" cy="957222"/>
            </a:xfrm>
          </p:grpSpPr>
          <p:sp>
            <p:nvSpPr>
              <p:cNvPr id="47"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近年来图像去噪算法的发展，深度学习的发展，网络结构的选择</a:t>
                </a:r>
                <a:endParaRPr lang="en-US" altLang="zh-CN" sz="1200" dirty="0">
                  <a:solidFill>
                    <a:srgbClr val="404040"/>
                  </a:solidFill>
                </a:endParaRPr>
              </a:p>
            </p:txBody>
          </p:sp>
          <p:sp>
            <p:nvSpPr>
              <p:cNvPr id="48" name="矩形 47"/>
              <p:cNvSpPr/>
              <p:nvPr/>
            </p:nvSpPr>
            <p:spPr>
              <a:xfrm>
                <a:off x="1089462" y="1294982"/>
                <a:ext cx="1928733" cy="369332"/>
              </a:xfrm>
              <a:prstGeom prst="rect">
                <a:avLst/>
              </a:prstGeom>
            </p:spPr>
            <p:txBody>
              <a:bodyPr wrap="none">
                <a:spAutoFit/>
              </a:bodyPr>
              <a:lstStyle/>
              <a:p>
                <a:r>
                  <a:rPr lang="zh-CN" altLang="en-US" b="1" dirty="0">
                    <a:solidFill>
                      <a:schemeClr val="accent1">
                        <a:lumMod val="75000"/>
                      </a:schemeClr>
                    </a:solidFill>
                  </a:rPr>
                  <a:t>第三章 相关工作 </a:t>
                </a:r>
              </a:p>
            </p:txBody>
          </p:sp>
        </p:grpSp>
      </p:grpSp>
      <p:grpSp>
        <p:nvGrpSpPr>
          <p:cNvPr id="60" name="组合 59"/>
          <p:cNvGrpSpPr/>
          <p:nvPr/>
        </p:nvGrpSpPr>
        <p:grpSpPr>
          <a:xfrm>
            <a:off x="4997786" y="1292580"/>
            <a:ext cx="2535087" cy="2666449"/>
            <a:chOff x="4997786" y="1292580"/>
            <a:chExt cx="2535087" cy="2666449"/>
          </a:xfrm>
        </p:grpSpPr>
        <p:grpSp>
          <p:nvGrpSpPr>
            <p:cNvPr id="20" name="组 27"/>
            <p:cNvGrpSpPr/>
            <p:nvPr/>
          </p:nvGrpSpPr>
          <p:grpSpPr>
            <a:xfrm>
              <a:off x="4997786" y="2386233"/>
              <a:ext cx="1572796" cy="1572796"/>
              <a:chOff x="886691" y="2401677"/>
              <a:chExt cx="1817784" cy="1817784"/>
            </a:xfrm>
          </p:grpSpPr>
          <p:sp>
            <p:nvSpPr>
              <p:cNvPr id="21" name="椭圆 20"/>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椭圆 21"/>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3" name="组合 20"/>
              <p:cNvGrpSpPr/>
              <p:nvPr/>
            </p:nvGrpSpPr>
            <p:grpSpPr>
              <a:xfrm>
                <a:off x="1542029" y="2918544"/>
                <a:ext cx="507108" cy="784050"/>
                <a:chOff x="6257925" y="-9525"/>
                <a:chExt cx="1514475" cy="2341563"/>
              </a:xfrm>
              <a:solidFill>
                <a:schemeClr val="accent1">
                  <a:lumMod val="75000"/>
                </a:schemeClr>
              </a:solidFill>
            </p:grpSpPr>
            <p:sp>
              <p:nvSpPr>
                <p:cNvPr id="2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9" name="组 56"/>
            <p:cNvGrpSpPr/>
            <p:nvPr/>
          </p:nvGrpSpPr>
          <p:grpSpPr>
            <a:xfrm>
              <a:off x="4997786" y="1292580"/>
              <a:ext cx="2535087" cy="957222"/>
              <a:chOff x="1089462" y="1294982"/>
              <a:chExt cx="2535087" cy="957222"/>
            </a:xfrm>
          </p:grpSpPr>
          <p:sp>
            <p:nvSpPr>
              <p:cNvPr id="50"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介绍该去噪网络的结构和影响训练及结果的因素，以及拓展因素</a:t>
                </a:r>
                <a:endParaRPr lang="en-US" altLang="zh-CN" sz="1200" dirty="0">
                  <a:solidFill>
                    <a:srgbClr val="404040"/>
                  </a:solidFill>
                </a:endParaRPr>
              </a:p>
            </p:txBody>
          </p:sp>
          <p:sp>
            <p:nvSpPr>
              <p:cNvPr id="51" name="矩形 50"/>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第四章 网络模型</a:t>
                </a:r>
              </a:p>
            </p:txBody>
          </p:sp>
        </p:grpSp>
      </p:grpSp>
      <p:grpSp>
        <p:nvGrpSpPr>
          <p:cNvPr id="62" name="组合 61"/>
          <p:cNvGrpSpPr/>
          <p:nvPr/>
        </p:nvGrpSpPr>
        <p:grpSpPr>
          <a:xfrm>
            <a:off x="8970347" y="1292580"/>
            <a:ext cx="2535087" cy="2666449"/>
            <a:chOff x="8970347" y="1292580"/>
            <a:chExt cx="2535087" cy="2666449"/>
          </a:xfrm>
        </p:grpSpPr>
        <p:grpSp>
          <p:nvGrpSpPr>
            <p:cNvPr id="36" name="组 43"/>
            <p:cNvGrpSpPr/>
            <p:nvPr/>
          </p:nvGrpSpPr>
          <p:grpSpPr>
            <a:xfrm>
              <a:off x="8970347" y="2386233"/>
              <a:ext cx="1572796" cy="1572796"/>
              <a:chOff x="886691" y="2401677"/>
              <a:chExt cx="1817784" cy="1817784"/>
            </a:xfrm>
          </p:grpSpPr>
          <p:sp>
            <p:nvSpPr>
              <p:cNvPr id="37" name="椭圆 36"/>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2" name="组 59"/>
            <p:cNvGrpSpPr/>
            <p:nvPr/>
          </p:nvGrpSpPr>
          <p:grpSpPr>
            <a:xfrm>
              <a:off x="8970347" y="1292580"/>
              <a:ext cx="2535087" cy="957222"/>
              <a:chOff x="1089462" y="1294982"/>
              <a:chExt cx="2535087" cy="957222"/>
            </a:xfrm>
          </p:grpSpPr>
          <p:sp>
            <p:nvSpPr>
              <p:cNvPr id="53"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列举学习过程以及进行过程中所参考的文献</a:t>
                </a:r>
                <a:endParaRPr lang="en-US" altLang="zh-CN" sz="1200" dirty="0">
                  <a:solidFill>
                    <a:srgbClr val="404040"/>
                  </a:solidFill>
                </a:endParaRPr>
              </a:p>
            </p:txBody>
          </p:sp>
          <p:sp>
            <p:nvSpPr>
              <p:cNvPr id="54" name="矩形 53"/>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第六章 参考文献</a:t>
                </a:r>
              </a:p>
            </p:txBody>
          </p:sp>
        </p:grpSp>
      </p:grpSp>
      <p:grpSp>
        <p:nvGrpSpPr>
          <p:cNvPr id="61" name="组合 60"/>
          <p:cNvGrpSpPr/>
          <p:nvPr/>
        </p:nvGrpSpPr>
        <p:grpSpPr>
          <a:xfrm>
            <a:off x="6919499" y="3543378"/>
            <a:ext cx="2535087" cy="2920795"/>
            <a:chOff x="6919499" y="3543378"/>
            <a:chExt cx="2535087" cy="2920795"/>
          </a:xfrm>
        </p:grpSpPr>
        <p:grpSp>
          <p:nvGrpSpPr>
            <p:cNvPr id="28" name="组 29"/>
            <p:cNvGrpSpPr/>
            <p:nvPr/>
          </p:nvGrpSpPr>
          <p:grpSpPr>
            <a:xfrm>
              <a:off x="6919499" y="3543378"/>
              <a:ext cx="1572796" cy="1572796"/>
              <a:chOff x="886691" y="2401677"/>
              <a:chExt cx="1817784" cy="1817784"/>
            </a:xfrm>
          </p:grpSpPr>
          <p:sp>
            <p:nvSpPr>
              <p:cNvPr id="29" name="椭圆 28"/>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0" name="椭圆 29"/>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1" name="组合 20"/>
              <p:cNvGrpSpPr/>
              <p:nvPr/>
            </p:nvGrpSpPr>
            <p:grpSpPr>
              <a:xfrm>
                <a:off x="1542029" y="2918544"/>
                <a:ext cx="507108" cy="784050"/>
                <a:chOff x="6257925" y="-9525"/>
                <a:chExt cx="1514475" cy="2341563"/>
              </a:xfrm>
              <a:solidFill>
                <a:schemeClr val="accent1">
                  <a:lumMod val="75000"/>
                </a:schemeClr>
              </a:solidFill>
            </p:grpSpPr>
            <p:sp>
              <p:nvSpPr>
                <p:cNvPr id="32"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组 62"/>
            <p:cNvGrpSpPr/>
            <p:nvPr/>
          </p:nvGrpSpPr>
          <p:grpSpPr>
            <a:xfrm>
              <a:off x="6919499" y="5266885"/>
              <a:ext cx="2535087" cy="1197288"/>
              <a:chOff x="1089462" y="1294982"/>
              <a:chExt cx="2535087" cy="1197288"/>
            </a:xfrm>
          </p:grpSpPr>
          <p:sp>
            <p:nvSpPr>
              <p:cNvPr id="56" name="文本框 8"/>
              <p:cNvSpPr txBox="1"/>
              <p:nvPr/>
            </p:nvSpPr>
            <p:spPr>
              <a:xfrm>
                <a:off x="1089462" y="1679740"/>
                <a:ext cx="2535087"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对于目前一些优秀的算法以及传统算法，分别进行去噪效果以及性能的对比</a:t>
                </a:r>
                <a:endParaRPr lang="en-US" altLang="zh-CN" sz="1200" dirty="0">
                  <a:solidFill>
                    <a:srgbClr val="404040"/>
                  </a:solidFill>
                </a:endParaRPr>
              </a:p>
            </p:txBody>
          </p:sp>
          <p:sp>
            <p:nvSpPr>
              <p:cNvPr id="57" name="矩形 56"/>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第五章 结果分析</a:t>
                </a:r>
              </a:p>
            </p:txBody>
          </p:sp>
        </p:grpSp>
      </p:grpSp>
    </p:spTree>
    <p:extLst>
      <p:ext uri="{BB962C8B-B14F-4D97-AF65-F5344CB8AC3E}">
        <p14:creationId xmlns:p14="http://schemas.microsoft.com/office/powerpoint/2010/main" val="295853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anim calcmode="lin" valueType="num">
                                      <p:cBhvr>
                                        <p:cTn id="8" dur="500" fill="hold"/>
                                        <p:tgtEl>
                                          <p:spTgt spid="59"/>
                                        </p:tgtEl>
                                        <p:attrNameLst>
                                          <p:attrName>ppt_x</p:attrName>
                                        </p:attrNameLst>
                                      </p:cBhvr>
                                      <p:tavLst>
                                        <p:tav tm="0">
                                          <p:val>
                                            <p:strVal val="#ppt_x"/>
                                          </p:val>
                                        </p:tav>
                                        <p:tav tm="100000">
                                          <p:val>
                                            <p:strVal val="#ppt_x"/>
                                          </p:val>
                                        </p:tav>
                                      </p:tavLst>
                                    </p:anim>
                                    <p:anim calcmode="lin" valueType="num">
                                      <p:cBhvr>
                                        <p:cTn id="9" dur="5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anim calcmode="lin" valueType="num">
                                      <p:cBhvr>
                                        <p:cTn id="19" dur="500" fill="hold"/>
                                        <p:tgtEl>
                                          <p:spTgt spid="60"/>
                                        </p:tgtEl>
                                        <p:attrNameLst>
                                          <p:attrName>ppt_x</p:attrName>
                                        </p:attrNameLst>
                                      </p:cBhvr>
                                      <p:tavLst>
                                        <p:tav tm="0">
                                          <p:val>
                                            <p:strVal val="#ppt_x"/>
                                          </p:val>
                                        </p:tav>
                                        <p:tav tm="100000">
                                          <p:val>
                                            <p:strVal val="#ppt_x"/>
                                          </p:val>
                                        </p:tav>
                                      </p:tavLst>
                                    </p:anim>
                                    <p:anim calcmode="lin" valueType="num">
                                      <p:cBhvr>
                                        <p:cTn id="20" dur="500" fill="hold"/>
                                        <p:tgtEl>
                                          <p:spTgt spid="6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anim calcmode="lin" valueType="num">
                                      <p:cBhvr>
                                        <p:cTn id="30" dur="500" fill="hold"/>
                                        <p:tgtEl>
                                          <p:spTgt spid="61"/>
                                        </p:tgtEl>
                                        <p:attrNameLst>
                                          <p:attrName>ppt_x</p:attrName>
                                        </p:attrNameLst>
                                      </p:cBhvr>
                                      <p:tavLst>
                                        <p:tav tm="0">
                                          <p:val>
                                            <p:strVal val="#ppt_x"/>
                                          </p:val>
                                        </p:tav>
                                        <p:tav tm="100000">
                                          <p:val>
                                            <p:strVal val="#ppt_x"/>
                                          </p:val>
                                        </p:tav>
                                      </p:tavLst>
                                    </p:anim>
                                    <p:anim calcmode="lin" valueType="num">
                                      <p:cBhvr>
                                        <p:cTn id="31" dur="500" fill="hold"/>
                                        <p:tgtEl>
                                          <p:spTgt spid="61"/>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anim calcmode="lin" valueType="num">
                                      <p:cBhvr>
                                        <p:cTn id="41" dur="500" fill="hold"/>
                                        <p:tgtEl>
                                          <p:spTgt spid="62"/>
                                        </p:tgtEl>
                                        <p:attrNameLst>
                                          <p:attrName>ppt_x</p:attrName>
                                        </p:attrNameLst>
                                      </p:cBhvr>
                                      <p:tavLst>
                                        <p:tav tm="0">
                                          <p:val>
                                            <p:strVal val="#ppt_x"/>
                                          </p:val>
                                        </p:tav>
                                        <p:tav tm="100000">
                                          <p:val>
                                            <p:strVal val="#ppt_x"/>
                                          </p:val>
                                        </p:tav>
                                      </p:tavLst>
                                    </p:anim>
                                    <p:anim calcmode="lin" valueType="num">
                                      <p:cBhvr>
                                        <p:cTn id="42" dur="500" fill="hold"/>
                                        <p:tgtEl>
                                          <p:spTgt spid="62"/>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7" grpId="0" animBg="1"/>
      <p:bldP spid="35" grpId="0" animBg="1"/>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TotalTime>
  <Words>3013</Words>
  <Application>Microsoft Office PowerPoint</Application>
  <PresentationFormat>宽屏</PresentationFormat>
  <Paragraphs>353</Paragraphs>
  <Slides>31</Slides>
  <Notes>23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39" baseType="lpstr">
      <vt:lpstr>等线</vt:lpstr>
      <vt:lpstr>微软雅黑</vt:lpstr>
      <vt:lpstr>Arial</vt:lpstr>
      <vt:lpstr>Arial Black</vt:lpstr>
      <vt:lpstr>Cambria Math</vt:lpstr>
      <vt:lpstr>Century Gothic</vt:lpstr>
      <vt:lpstr>Office 主题​​</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123</cp:revision>
  <dcterms:created xsi:type="dcterms:W3CDTF">2017-06-01T08:22:32Z</dcterms:created>
  <dcterms:modified xsi:type="dcterms:W3CDTF">2017-06-04T02:46:22Z</dcterms:modified>
</cp:coreProperties>
</file>